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3" r:id="rId2"/>
    <p:sldId id="294" r:id="rId3"/>
    <p:sldId id="295" r:id="rId4"/>
    <p:sldId id="298" r:id="rId5"/>
    <p:sldId id="297" r:id="rId6"/>
    <p:sldId id="291" r:id="rId7"/>
    <p:sldId id="256" r:id="rId8"/>
    <p:sldId id="303" r:id="rId9"/>
    <p:sldId id="300" r:id="rId10"/>
    <p:sldId id="292" r:id="rId11"/>
    <p:sldId id="287" r:id="rId12"/>
    <p:sldId id="290" r:id="rId13"/>
    <p:sldId id="289" r:id="rId14"/>
    <p:sldId id="301" r:id="rId15"/>
    <p:sldId id="288" r:id="rId16"/>
    <p:sldId id="304" r:id="rId17"/>
    <p:sldId id="285" r:id="rId18"/>
    <p:sldId id="286" r:id="rId19"/>
    <p:sldId id="308" r:id="rId20"/>
    <p:sldId id="267" r:id="rId21"/>
    <p:sldId id="266" r:id="rId22"/>
    <p:sldId id="272" r:id="rId23"/>
    <p:sldId id="273" r:id="rId24"/>
    <p:sldId id="271" r:id="rId25"/>
    <p:sldId id="263" r:id="rId26"/>
    <p:sldId id="264" r:id="rId27"/>
    <p:sldId id="311" r:id="rId28"/>
    <p:sldId id="262" r:id="rId29"/>
    <p:sldId id="270" r:id="rId30"/>
    <p:sldId id="261" r:id="rId31"/>
    <p:sldId id="269" r:id="rId32"/>
    <p:sldId id="284" r:id="rId33"/>
    <p:sldId id="268" r:id="rId34"/>
    <p:sldId id="278" r:id="rId35"/>
    <p:sldId id="277" r:id="rId36"/>
    <p:sldId id="276" r:id="rId37"/>
    <p:sldId id="275" r:id="rId38"/>
    <p:sldId id="279" r:id="rId39"/>
    <p:sldId id="306" r:id="rId40"/>
    <p:sldId id="305" r:id="rId41"/>
    <p:sldId id="307" r:id="rId42"/>
    <p:sldId id="296" r:id="rId43"/>
    <p:sldId id="257" r:id="rId44"/>
    <p:sldId id="309" r:id="rId45"/>
  </p:sldIdLst>
  <p:sldSz cx="9144000" cy="6858000" type="screen4x3"/>
  <p:notesSz cx="6858000" cy="9144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94660"/>
  </p:normalViewPr>
  <p:slideViewPr>
    <p:cSldViewPr>
      <p:cViewPr>
        <p:scale>
          <a:sx n="125" d="100"/>
          <a:sy n="125" d="100"/>
        </p:scale>
        <p:origin x="-1404" y="24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t-E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t-EE"/>
          </a:p>
        </p:txBody>
      </p:sp>
      <p:sp>
        <p:nvSpPr>
          <p:cNvPr id="4" name="Date Placeholder 3"/>
          <p:cNvSpPr>
            <a:spLocks noGrp="1"/>
          </p:cNvSpPr>
          <p:nvPr>
            <p:ph type="dt" sz="half" idx="10"/>
          </p:nvPr>
        </p:nvSpPr>
        <p:spPr/>
        <p:txBody>
          <a:bodyPr/>
          <a:lstStyle/>
          <a:p>
            <a:fld id="{E164A9FA-C483-472D-9C94-DFB574711B83}" type="datetimeFigureOut">
              <a:rPr lang="et-EE" smtClean="0"/>
              <a:t>9.09.2015</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D3905EEE-1B49-4508-AA5E-D3AD9F2E967B}" type="slidenum">
              <a:rPr lang="et-EE" smtClean="0"/>
              <a:t>‹#›</a:t>
            </a:fld>
            <a:endParaRPr lang="et-EE"/>
          </a:p>
        </p:txBody>
      </p:sp>
    </p:spTree>
    <p:extLst>
      <p:ext uri="{BB962C8B-B14F-4D97-AF65-F5344CB8AC3E}">
        <p14:creationId xmlns:p14="http://schemas.microsoft.com/office/powerpoint/2010/main" val="1113417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Date Placeholder 3"/>
          <p:cNvSpPr>
            <a:spLocks noGrp="1"/>
          </p:cNvSpPr>
          <p:nvPr>
            <p:ph type="dt" sz="half" idx="10"/>
          </p:nvPr>
        </p:nvSpPr>
        <p:spPr/>
        <p:txBody>
          <a:bodyPr/>
          <a:lstStyle/>
          <a:p>
            <a:fld id="{E164A9FA-C483-472D-9C94-DFB574711B83}" type="datetimeFigureOut">
              <a:rPr lang="et-EE" smtClean="0"/>
              <a:t>9.09.2015</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D3905EEE-1B49-4508-AA5E-D3AD9F2E967B}" type="slidenum">
              <a:rPr lang="et-EE" smtClean="0"/>
              <a:t>‹#›</a:t>
            </a:fld>
            <a:endParaRPr lang="et-EE"/>
          </a:p>
        </p:txBody>
      </p:sp>
    </p:spTree>
    <p:extLst>
      <p:ext uri="{BB962C8B-B14F-4D97-AF65-F5344CB8AC3E}">
        <p14:creationId xmlns:p14="http://schemas.microsoft.com/office/powerpoint/2010/main" val="3366385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t-E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Date Placeholder 3"/>
          <p:cNvSpPr>
            <a:spLocks noGrp="1"/>
          </p:cNvSpPr>
          <p:nvPr>
            <p:ph type="dt" sz="half" idx="10"/>
          </p:nvPr>
        </p:nvSpPr>
        <p:spPr/>
        <p:txBody>
          <a:bodyPr/>
          <a:lstStyle/>
          <a:p>
            <a:fld id="{E164A9FA-C483-472D-9C94-DFB574711B83}" type="datetimeFigureOut">
              <a:rPr lang="et-EE" smtClean="0"/>
              <a:t>9.09.2015</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D3905EEE-1B49-4508-AA5E-D3AD9F2E967B}" type="slidenum">
              <a:rPr lang="et-EE" smtClean="0"/>
              <a:t>‹#›</a:t>
            </a:fld>
            <a:endParaRPr lang="et-EE"/>
          </a:p>
        </p:txBody>
      </p:sp>
    </p:spTree>
    <p:extLst>
      <p:ext uri="{BB962C8B-B14F-4D97-AF65-F5344CB8AC3E}">
        <p14:creationId xmlns:p14="http://schemas.microsoft.com/office/powerpoint/2010/main" val="2750368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Date Placeholder 3"/>
          <p:cNvSpPr>
            <a:spLocks noGrp="1"/>
          </p:cNvSpPr>
          <p:nvPr>
            <p:ph type="dt" sz="half" idx="10"/>
          </p:nvPr>
        </p:nvSpPr>
        <p:spPr/>
        <p:txBody>
          <a:bodyPr/>
          <a:lstStyle/>
          <a:p>
            <a:fld id="{E164A9FA-C483-472D-9C94-DFB574711B83}" type="datetimeFigureOut">
              <a:rPr lang="et-EE" smtClean="0"/>
              <a:t>9.09.2015</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D3905EEE-1B49-4508-AA5E-D3AD9F2E967B}" type="slidenum">
              <a:rPr lang="et-EE" smtClean="0"/>
              <a:t>‹#›</a:t>
            </a:fld>
            <a:endParaRPr lang="et-EE"/>
          </a:p>
        </p:txBody>
      </p:sp>
    </p:spTree>
    <p:extLst>
      <p:ext uri="{BB962C8B-B14F-4D97-AF65-F5344CB8AC3E}">
        <p14:creationId xmlns:p14="http://schemas.microsoft.com/office/powerpoint/2010/main" val="210980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t-E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64A9FA-C483-472D-9C94-DFB574711B83}" type="datetimeFigureOut">
              <a:rPr lang="et-EE" smtClean="0"/>
              <a:t>9.09.2015</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D3905EEE-1B49-4508-AA5E-D3AD9F2E967B}" type="slidenum">
              <a:rPr lang="et-EE" smtClean="0"/>
              <a:t>‹#›</a:t>
            </a:fld>
            <a:endParaRPr lang="et-EE"/>
          </a:p>
        </p:txBody>
      </p:sp>
    </p:spTree>
    <p:extLst>
      <p:ext uri="{BB962C8B-B14F-4D97-AF65-F5344CB8AC3E}">
        <p14:creationId xmlns:p14="http://schemas.microsoft.com/office/powerpoint/2010/main" val="4149029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5" name="Date Placeholder 4"/>
          <p:cNvSpPr>
            <a:spLocks noGrp="1"/>
          </p:cNvSpPr>
          <p:nvPr>
            <p:ph type="dt" sz="half" idx="10"/>
          </p:nvPr>
        </p:nvSpPr>
        <p:spPr/>
        <p:txBody>
          <a:bodyPr/>
          <a:lstStyle/>
          <a:p>
            <a:fld id="{E164A9FA-C483-472D-9C94-DFB574711B83}" type="datetimeFigureOut">
              <a:rPr lang="et-EE" smtClean="0"/>
              <a:t>9.09.2015</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D3905EEE-1B49-4508-AA5E-D3AD9F2E967B}" type="slidenum">
              <a:rPr lang="et-EE" smtClean="0"/>
              <a:t>‹#›</a:t>
            </a:fld>
            <a:endParaRPr lang="et-EE"/>
          </a:p>
        </p:txBody>
      </p:sp>
    </p:spTree>
    <p:extLst>
      <p:ext uri="{BB962C8B-B14F-4D97-AF65-F5344CB8AC3E}">
        <p14:creationId xmlns:p14="http://schemas.microsoft.com/office/powerpoint/2010/main" val="3692922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t-E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7" name="Date Placeholder 6"/>
          <p:cNvSpPr>
            <a:spLocks noGrp="1"/>
          </p:cNvSpPr>
          <p:nvPr>
            <p:ph type="dt" sz="half" idx="10"/>
          </p:nvPr>
        </p:nvSpPr>
        <p:spPr/>
        <p:txBody>
          <a:bodyPr/>
          <a:lstStyle/>
          <a:p>
            <a:fld id="{E164A9FA-C483-472D-9C94-DFB574711B83}" type="datetimeFigureOut">
              <a:rPr lang="et-EE" smtClean="0"/>
              <a:t>9.09.2015</a:t>
            </a:fld>
            <a:endParaRPr lang="et-EE"/>
          </a:p>
        </p:txBody>
      </p:sp>
      <p:sp>
        <p:nvSpPr>
          <p:cNvPr id="8" name="Footer Placeholder 7"/>
          <p:cNvSpPr>
            <a:spLocks noGrp="1"/>
          </p:cNvSpPr>
          <p:nvPr>
            <p:ph type="ftr" sz="quarter" idx="11"/>
          </p:nvPr>
        </p:nvSpPr>
        <p:spPr/>
        <p:txBody>
          <a:bodyPr/>
          <a:lstStyle/>
          <a:p>
            <a:endParaRPr lang="et-EE"/>
          </a:p>
        </p:txBody>
      </p:sp>
      <p:sp>
        <p:nvSpPr>
          <p:cNvPr id="9" name="Slide Number Placeholder 8"/>
          <p:cNvSpPr>
            <a:spLocks noGrp="1"/>
          </p:cNvSpPr>
          <p:nvPr>
            <p:ph type="sldNum" sz="quarter" idx="12"/>
          </p:nvPr>
        </p:nvSpPr>
        <p:spPr/>
        <p:txBody>
          <a:bodyPr/>
          <a:lstStyle/>
          <a:p>
            <a:fld id="{D3905EEE-1B49-4508-AA5E-D3AD9F2E967B}" type="slidenum">
              <a:rPr lang="et-EE" smtClean="0"/>
              <a:t>‹#›</a:t>
            </a:fld>
            <a:endParaRPr lang="et-EE"/>
          </a:p>
        </p:txBody>
      </p:sp>
    </p:spTree>
    <p:extLst>
      <p:ext uri="{BB962C8B-B14F-4D97-AF65-F5344CB8AC3E}">
        <p14:creationId xmlns:p14="http://schemas.microsoft.com/office/powerpoint/2010/main" val="768612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Date Placeholder 2"/>
          <p:cNvSpPr>
            <a:spLocks noGrp="1"/>
          </p:cNvSpPr>
          <p:nvPr>
            <p:ph type="dt" sz="half" idx="10"/>
          </p:nvPr>
        </p:nvSpPr>
        <p:spPr/>
        <p:txBody>
          <a:bodyPr/>
          <a:lstStyle/>
          <a:p>
            <a:fld id="{E164A9FA-C483-472D-9C94-DFB574711B83}" type="datetimeFigureOut">
              <a:rPr lang="et-EE" smtClean="0"/>
              <a:t>9.09.2015</a:t>
            </a:fld>
            <a:endParaRPr lang="et-EE"/>
          </a:p>
        </p:txBody>
      </p:sp>
      <p:sp>
        <p:nvSpPr>
          <p:cNvPr id="4" name="Footer Placeholder 3"/>
          <p:cNvSpPr>
            <a:spLocks noGrp="1"/>
          </p:cNvSpPr>
          <p:nvPr>
            <p:ph type="ftr" sz="quarter" idx="11"/>
          </p:nvPr>
        </p:nvSpPr>
        <p:spPr/>
        <p:txBody>
          <a:bodyPr/>
          <a:lstStyle/>
          <a:p>
            <a:endParaRPr lang="et-EE"/>
          </a:p>
        </p:txBody>
      </p:sp>
      <p:sp>
        <p:nvSpPr>
          <p:cNvPr id="5" name="Slide Number Placeholder 4"/>
          <p:cNvSpPr>
            <a:spLocks noGrp="1"/>
          </p:cNvSpPr>
          <p:nvPr>
            <p:ph type="sldNum" sz="quarter" idx="12"/>
          </p:nvPr>
        </p:nvSpPr>
        <p:spPr/>
        <p:txBody>
          <a:bodyPr/>
          <a:lstStyle/>
          <a:p>
            <a:fld id="{D3905EEE-1B49-4508-AA5E-D3AD9F2E967B}" type="slidenum">
              <a:rPr lang="et-EE" smtClean="0"/>
              <a:t>‹#›</a:t>
            </a:fld>
            <a:endParaRPr lang="et-EE"/>
          </a:p>
        </p:txBody>
      </p:sp>
    </p:spTree>
    <p:extLst>
      <p:ext uri="{BB962C8B-B14F-4D97-AF65-F5344CB8AC3E}">
        <p14:creationId xmlns:p14="http://schemas.microsoft.com/office/powerpoint/2010/main" val="2880735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64A9FA-C483-472D-9C94-DFB574711B83}" type="datetimeFigureOut">
              <a:rPr lang="et-EE" smtClean="0"/>
              <a:t>9.09.2015</a:t>
            </a:fld>
            <a:endParaRPr lang="et-EE"/>
          </a:p>
        </p:txBody>
      </p:sp>
      <p:sp>
        <p:nvSpPr>
          <p:cNvPr id="3" name="Footer Placeholder 2"/>
          <p:cNvSpPr>
            <a:spLocks noGrp="1"/>
          </p:cNvSpPr>
          <p:nvPr>
            <p:ph type="ftr" sz="quarter" idx="11"/>
          </p:nvPr>
        </p:nvSpPr>
        <p:spPr/>
        <p:txBody>
          <a:bodyPr/>
          <a:lstStyle/>
          <a:p>
            <a:endParaRPr lang="et-EE"/>
          </a:p>
        </p:txBody>
      </p:sp>
      <p:sp>
        <p:nvSpPr>
          <p:cNvPr id="4" name="Slide Number Placeholder 3"/>
          <p:cNvSpPr>
            <a:spLocks noGrp="1"/>
          </p:cNvSpPr>
          <p:nvPr>
            <p:ph type="sldNum" sz="quarter" idx="12"/>
          </p:nvPr>
        </p:nvSpPr>
        <p:spPr/>
        <p:txBody>
          <a:bodyPr/>
          <a:lstStyle/>
          <a:p>
            <a:fld id="{D3905EEE-1B49-4508-AA5E-D3AD9F2E967B}" type="slidenum">
              <a:rPr lang="et-EE" smtClean="0"/>
              <a:t>‹#›</a:t>
            </a:fld>
            <a:endParaRPr lang="et-EE"/>
          </a:p>
        </p:txBody>
      </p:sp>
    </p:spTree>
    <p:extLst>
      <p:ext uri="{BB962C8B-B14F-4D97-AF65-F5344CB8AC3E}">
        <p14:creationId xmlns:p14="http://schemas.microsoft.com/office/powerpoint/2010/main" val="917998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t-E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64A9FA-C483-472D-9C94-DFB574711B83}" type="datetimeFigureOut">
              <a:rPr lang="et-EE" smtClean="0"/>
              <a:t>9.09.2015</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D3905EEE-1B49-4508-AA5E-D3AD9F2E967B}" type="slidenum">
              <a:rPr lang="et-EE" smtClean="0"/>
              <a:t>‹#›</a:t>
            </a:fld>
            <a:endParaRPr lang="et-EE"/>
          </a:p>
        </p:txBody>
      </p:sp>
    </p:spTree>
    <p:extLst>
      <p:ext uri="{BB962C8B-B14F-4D97-AF65-F5344CB8AC3E}">
        <p14:creationId xmlns:p14="http://schemas.microsoft.com/office/powerpoint/2010/main" val="2206639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t-E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64A9FA-C483-472D-9C94-DFB574711B83}" type="datetimeFigureOut">
              <a:rPr lang="et-EE" smtClean="0"/>
              <a:t>9.09.2015</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D3905EEE-1B49-4508-AA5E-D3AD9F2E967B}" type="slidenum">
              <a:rPr lang="et-EE" smtClean="0"/>
              <a:t>‹#›</a:t>
            </a:fld>
            <a:endParaRPr lang="et-EE"/>
          </a:p>
        </p:txBody>
      </p:sp>
    </p:spTree>
    <p:extLst>
      <p:ext uri="{BB962C8B-B14F-4D97-AF65-F5344CB8AC3E}">
        <p14:creationId xmlns:p14="http://schemas.microsoft.com/office/powerpoint/2010/main" val="2581470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t-E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64A9FA-C483-472D-9C94-DFB574711B83}" type="datetimeFigureOut">
              <a:rPr lang="et-EE" smtClean="0"/>
              <a:t>9.09.2015</a:t>
            </a:fld>
            <a:endParaRPr lang="et-E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t-E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905EEE-1B49-4508-AA5E-D3AD9F2E967B}" type="slidenum">
              <a:rPr lang="et-EE" smtClean="0"/>
              <a:t>‹#›</a:t>
            </a:fld>
            <a:endParaRPr lang="et-EE"/>
          </a:p>
        </p:txBody>
      </p:sp>
    </p:spTree>
    <p:extLst>
      <p:ext uri="{BB962C8B-B14F-4D97-AF65-F5344CB8AC3E}">
        <p14:creationId xmlns:p14="http://schemas.microsoft.com/office/powerpoint/2010/main" val="31277771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13264" y="597478"/>
            <a:ext cx="4717473" cy="5663045"/>
          </a:xfrm>
        </p:spPr>
      </p:pic>
    </p:spTree>
    <p:extLst>
      <p:ext uri="{BB962C8B-B14F-4D97-AF65-F5344CB8AC3E}">
        <p14:creationId xmlns:p14="http://schemas.microsoft.com/office/powerpoint/2010/main" val="14696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t-EE"/>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2705" y="419024"/>
            <a:ext cx="8518591" cy="6019952"/>
          </a:xfrm>
        </p:spPr>
      </p:pic>
      <p:sp>
        <p:nvSpPr>
          <p:cNvPr id="5" name="Subtitle 2"/>
          <p:cNvSpPr txBox="1">
            <a:spLocks/>
          </p:cNvSpPr>
          <p:nvPr/>
        </p:nvSpPr>
        <p:spPr>
          <a:xfrm>
            <a:off x="179512" y="116632"/>
            <a:ext cx="4392488" cy="692696"/>
          </a:xfrm>
          <a:prstGeom prst="rect">
            <a:avLst/>
          </a:prstGeom>
        </p:spPr>
        <p:txBody>
          <a:bodyPr vert="horz" lIns="91440" tIns="45720" rIns="91440" bIns="45720" rtlCol="0">
            <a:normAutofit fontScale="925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t-EE" sz="2400" dirty="0" smtClean="0">
                <a:solidFill>
                  <a:schemeClr val="tx1"/>
                </a:solidFill>
                <a:effectLst>
                  <a:outerShdw blurRad="38100" dist="38100" dir="2700000" algn="tl">
                    <a:srgbClr val="000000">
                      <a:alpha val="43137"/>
                    </a:srgbClr>
                  </a:outerShdw>
                </a:effectLst>
              </a:rPr>
              <a:t>Varasem liikluse ja rohealade joonis</a:t>
            </a:r>
            <a:endParaRPr lang="et-EE" sz="24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95326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t-EE"/>
          </a:p>
        </p:txBody>
      </p:sp>
      <p:sp>
        <p:nvSpPr>
          <p:cNvPr id="3" name="Subtitle 2"/>
          <p:cNvSpPr>
            <a:spLocks noGrp="1"/>
          </p:cNvSpPr>
          <p:nvPr>
            <p:ph type="subTitle" idx="1"/>
          </p:nvPr>
        </p:nvSpPr>
        <p:spPr/>
        <p:txBody>
          <a:bodyPr/>
          <a:lstStyle/>
          <a:p>
            <a:endParaRPr lang="et-EE"/>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3842"/>
            <a:ext cx="9144000" cy="6470316"/>
          </a:xfrm>
          <a:prstGeom prst="rect">
            <a:avLst/>
          </a:prstGeom>
        </p:spPr>
      </p:pic>
      <p:sp>
        <p:nvSpPr>
          <p:cNvPr id="5" name="Subtitle 2"/>
          <p:cNvSpPr txBox="1">
            <a:spLocks/>
          </p:cNvSpPr>
          <p:nvPr/>
        </p:nvSpPr>
        <p:spPr>
          <a:xfrm>
            <a:off x="179512" y="116632"/>
            <a:ext cx="3816424" cy="6926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t-EE" sz="2400" dirty="0" smtClean="0">
                <a:solidFill>
                  <a:schemeClr val="tx1"/>
                </a:solidFill>
                <a:effectLst>
                  <a:outerShdw blurRad="38100" dist="38100" dir="2700000" algn="tl">
                    <a:srgbClr val="000000">
                      <a:alpha val="43137"/>
                    </a:srgbClr>
                  </a:outerShdw>
                </a:effectLst>
              </a:rPr>
              <a:t>Uus teede joonis</a:t>
            </a:r>
            <a:endParaRPr lang="et-EE" sz="24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9282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t-EE"/>
          </a:p>
        </p:txBody>
      </p:sp>
      <p:sp>
        <p:nvSpPr>
          <p:cNvPr id="4" name="Subtitle 3"/>
          <p:cNvSpPr>
            <a:spLocks noGrp="1"/>
          </p:cNvSpPr>
          <p:nvPr>
            <p:ph type="subTitle" idx="1"/>
          </p:nvPr>
        </p:nvSpPr>
        <p:spPr/>
        <p:txBody>
          <a:bodyPr/>
          <a:lstStyle/>
          <a:p>
            <a:endParaRPr lang="et-EE"/>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3842"/>
            <a:ext cx="9144000" cy="6470316"/>
          </a:xfrm>
          <a:prstGeom prst="rect">
            <a:avLst/>
          </a:prstGeom>
        </p:spPr>
      </p:pic>
      <p:sp>
        <p:nvSpPr>
          <p:cNvPr id="6" name="Subtitle 2"/>
          <p:cNvSpPr txBox="1">
            <a:spLocks/>
          </p:cNvSpPr>
          <p:nvPr/>
        </p:nvSpPr>
        <p:spPr>
          <a:xfrm>
            <a:off x="179512" y="116632"/>
            <a:ext cx="3672408" cy="6926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t-EE" sz="2400" dirty="0" smtClean="0">
                <a:solidFill>
                  <a:schemeClr val="tx1"/>
                </a:solidFill>
                <a:effectLst>
                  <a:outerShdw blurRad="38100" dist="38100" dir="2700000" algn="tl">
                    <a:srgbClr val="000000">
                      <a:alpha val="43137"/>
                    </a:srgbClr>
                  </a:outerShdw>
                </a:effectLst>
              </a:rPr>
              <a:t>Uus ühistranspordi joonis</a:t>
            </a:r>
            <a:endParaRPr lang="et-EE" sz="24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4835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t-EE"/>
          </a:p>
        </p:txBody>
      </p:sp>
      <p:sp>
        <p:nvSpPr>
          <p:cNvPr id="3" name="Subtitle 2"/>
          <p:cNvSpPr>
            <a:spLocks noGrp="1"/>
          </p:cNvSpPr>
          <p:nvPr>
            <p:ph type="subTitle" idx="1"/>
          </p:nvPr>
        </p:nvSpPr>
        <p:spPr/>
        <p:txBody>
          <a:bodyPr/>
          <a:lstStyle/>
          <a:p>
            <a:endParaRPr lang="et-EE"/>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3842"/>
            <a:ext cx="9144000" cy="6470316"/>
          </a:xfrm>
          <a:prstGeom prst="rect">
            <a:avLst/>
          </a:prstGeom>
        </p:spPr>
      </p:pic>
      <p:sp>
        <p:nvSpPr>
          <p:cNvPr id="5" name="Subtitle 2"/>
          <p:cNvSpPr txBox="1">
            <a:spLocks/>
          </p:cNvSpPr>
          <p:nvPr/>
        </p:nvSpPr>
        <p:spPr>
          <a:xfrm>
            <a:off x="179512" y="116632"/>
            <a:ext cx="3672408" cy="6926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t-EE" sz="2400" dirty="0" smtClean="0">
                <a:solidFill>
                  <a:schemeClr val="tx1"/>
                </a:solidFill>
                <a:effectLst>
                  <a:outerShdw blurRad="38100" dist="38100" dir="2700000" algn="tl">
                    <a:srgbClr val="000000">
                      <a:alpha val="43137"/>
                    </a:srgbClr>
                  </a:outerShdw>
                </a:effectLst>
              </a:rPr>
              <a:t>Uus kergliiklusteede joonis</a:t>
            </a:r>
            <a:endParaRPr lang="et-EE" sz="24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81956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600200"/>
            <a:ext cx="8219256" cy="4493096"/>
          </a:xfrm>
        </p:spPr>
        <p:txBody>
          <a:bodyPr>
            <a:noAutofit/>
          </a:bodyPr>
          <a:lstStyle/>
          <a:p>
            <a:pPr>
              <a:spcBef>
                <a:spcPts val="1800"/>
              </a:spcBef>
            </a:pPr>
            <a:r>
              <a:rPr lang="et-EE" sz="1600" dirty="0" smtClean="0"/>
              <a:t>Maakasutuse </a:t>
            </a:r>
            <a:r>
              <a:rPr lang="et-EE" sz="1600" dirty="0"/>
              <a:t>juhtostarvete kohased haljastuse %  ühtlustati teiste Tallinna linnaosade üldplaneeringutega.</a:t>
            </a:r>
          </a:p>
          <a:p>
            <a:pPr>
              <a:spcBef>
                <a:spcPts val="1800"/>
              </a:spcBef>
            </a:pPr>
            <a:r>
              <a:rPr lang="et-EE" sz="1600" dirty="0"/>
              <a:t>Korrigeeriti rohekoridore ja lisati tänavahaljastuse nõue.</a:t>
            </a:r>
          </a:p>
          <a:p>
            <a:pPr lvl="0">
              <a:spcBef>
                <a:spcPts val="1800"/>
              </a:spcBef>
            </a:pPr>
            <a:r>
              <a:rPr lang="et-EE" sz="1600" dirty="0"/>
              <a:t>Kehtestati Nõmme-Mustamäe maastikukaitseala ning korrigeeriti rohekoridore, tänavahaljastust.</a:t>
            </a:r>
          </a:p>
          <a:p>
            <a:pPr>
              <a:spcBef>
                <a:spcPts val="1800"/>
              </a:spcBef>
            </a:pPr>
            <a:r>
              <a:rPr lang="et-EE" sz="1600" dirty="0"/>
              <a:t>Kaotati ära krundi metsaindeks, kui ebamäärane ja raskesti kontrollitav.</a:t>
            </a:r>
          </a:p>
          <a:p>
            <a:pPr lvl="0"/>
            <a:endParaRPr lang="et-EE" sz="1600" dirty="0"/>
          </a:p>
        </p:txBody>
      </p:sp>
      <p:sp>
        <p:nvSpPr>
          <p:cNvPr id="2" name="Rectangle 1"/>
          <p:cNvSpPr/>
          <p:nvPr/>
        </p:nvSpPr>
        <p:spPr>
          <a:xfrm>
            <a:off x="7308304" y="332656"/>
            <a:ext cx="1902318" cy="369332"/>
          </a:xfrm>
          <a:prstGeom prst="rect">
            <a:avLst/>
          </a:prstGeom>
        </p:spPr>
        <p:txBody>
          <a:bodyPr wrap="square">
            <a:spAutoFit/>
          </a:bodyPr>
          <a:lstStyle/>
          <a:p>
            <a:r>
              <a:rPr lang="et-EE" dirty="0" smtClean="0"/>
              <a:t>Muudatused 5/9</a:t>
            </a:r>
            <a:endParaRPr lang="et-EE" dirty="0"/>
          </a:p>
        </p:txBody>
      </p:sp>
    </p:spTree>
    <p:extLst>
      <p:ext uri="{BB962C8B-B14F-4D97-AF65-F5344CB8AC3E}">
        <p14:creationId xmlns:p14="http://schemas.microsoft.com/office/powerpoint/2010/main" val="150170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t-EE"/>
          </a:p>
        </p:txBody>
      </p:sp>
      <p:sp>
        <p:nvSpPr>
          <p:cNvPr id="3" name="Subtitle 2"/>
          <p:cNvSpPr>
            <a:spLocks noGrp="1"/>
          </p:cNvSpPr>
          <p:nvPr>
            <p:ph type="subTitle" idx="1"/>
          </p:nvPr>
        </p:nvSpPr>
        <p:spPr/>
        <p:txBody>
          <a:bodyPr/>
          <a:lstStyle/>
          <a:p>
            <a:endParaRPr lang="et-EE"/>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3842"/>
            <a:ext cx="9144000" cy="6470316"/>
          </a:xfrm>
          <a:prstGeom prst="rect">
            <a:avLst/>
          </a:prstGeom>
        </p:spPr>
      </p:pic>
      <p:sp>
        <p:nvSpPr>
          <p:cNvPr id="5" name="Subtitle 2"/>
          <p:cNvSpPr txBox="1">
            <a:spLocks/>
          </p:cNvSpPr>
          <p:nvPr/>
        </p:nvSpPr>
        <p:spPr>
          <a:xfrm>
            <a:off x="179512" y="116632"/>
            <a:ext cx="3816424" cy="6926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t-EE" sz="2400" dirty="0" smtClean="0">
                <a:solidFill>
                  <a:schemeClr val="tx1"/>
                </a:solidFill>
                <a:effectLst>
                  <a:outerShdw blurRad="38100" dist="38100" dir="2700000" algn="tl">
                    <a:srgbClr val="000000">
                      <a:alpha val="43137"/>
                    </a:srgbClr>
                  </a:outerShdw>
                </a:effectLst>
              </a:rPr>
              <a:t>Uus rohevõrgustiku joonis</a:t>
            </a:r>
            <a:endParaRPr lang="et-EE" sz="24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8985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600200"/>
            <a:ext cx="8219256" cy="4493096"/>
          </a:xfrm>
        </p:spPr>
        <p:txBody>
          <a:bodyPr>
            <a:noAutofit/>
          </a:bodyPr>
          <a:lstStyle/>
          <a:p>
            <a:pPr lvl="0">
              <a:spcBef>
                <a:spcPts val="1800"/>
              </a:spcBef>
            </a:pPr>
            <a:r>
              <a:rPr lang="et-EE" sz="1600" dirty="0"/>
              <a:t>Muudeti miljööväärtuslike hoonestusalade piire ja uuendati tingimused. Eesmärgiga tagada väärtuslike miljööalade parem kaitse. </a:t>
            </a:r>
          </a:p>
          <a:p>
            <a:pPr lvl="0">
              <a:spcBef>
                <a:spcPts val="1800"/>
              </a:spcBef>
            </a:pPr>
            <a:r>
              <a:rPr lang="et-EE" sz="1600" dirty="0"/>
              <a:t>Ära on jäetud miljööväärtusliku hoonestusala mõjuvööndid</a:t>
            </a:r>
            <a:r>
              <a:rPr lang="et-EE" sz="1600" dirty="0" smtClean="0"/>
              <a:t>.</a:t>
            </a:r>
            <a:endParaRPr lang="et-EE" sz="1600" dirty="0"/>
          </a:p>
          <a:p>
            <a:pPr lvl="0"/>
            <a:endParaRPr lang="et-EE" sz="1600" dirty="0"/>
          </a:p>
        </p:txBody>
      </p:sp>
      <p:sp>
        <p:nvSpPr>
          <p:cNvPr id="2" name="Rectangle 1"/>
          <p:cNvSpPr/>
          <p:nvPr/>
        </p:nvSpPr>
        <p:spPr>
          <a:xfrm>
            <a:off x="7308304" y="332656"/>
            <a:ext cx="1902318" cy="369332"/>
          </a:xfrm>
          <a:prstGeom prst="rect">
            <a:avLst/>
          </a:prstGeom>
        </p:spPr>
        <p:txBody>
          <a:bodyPr wrap="square">
            <a:spAutoFit/>
          </a:bodyPr>
          <a:lstStyle/>
          <a:p>
            <a:r>
              <a:rPr lang="et-EE" dirty="0" smtClean="0"/>
              <a:t>Muudatused 6/9</a:t>
            </a:r>
            <a:endParaRPr lang="et-EE" dirty="0"/>
          </a:p>
        </p:txBody>
      </p:sp>
    </p:spTree>
    <p:extLst>
      <p:ext uri="{BB962C8B-B14F-4D97-AF65-F5344CB8AC3E}">
        <p14:creationId xmlns:p14="http://schemas.microsoft.com/office/powerpoint/2010/main" val="299573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t-EE"/>
          </a:p>
        </p:txBody>
      </p:sp>
      <p:sp>
        <p:nvSpPr>
          <p:cNvPr id="3" name="Subtitle 2"/>
          <p:cNvSpPr>
            <a:spLocks noGrp="1"/>
          </p:cNvSpPr>
          <p:nvPr>
            <p:ph type="subTitle" idx="1"/>
          </p:nvPr>
        </p:nvSpPr>
        <p:spPr/>
        <p:txBody>
          <a:bodyPr/>
          <a:lstStyle/>
          <a:p>
            <a:endParaRPr lang="et-EE"/>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8640"/>
            <a:ext cx="9144000" cy="6464561"/>
          </a:xfrm>
          <a:prstGeom prst="rect">
            <a:avLst/>
          </a:prstGeom>
        </p:spPr>
      </p:pic>
      <p:sp>
        <p:nvSpPr>
          <p:cNvPr id="6" name="Subtitle 2"/>
          <p:cNvSpPr txBox="1">
            <a:spLocks/>
          </p:cNvSpPr>
          <p:nvPr/>
        </p:nvSpPr>
        <p:spPr>
          <a:xfrm>
            <a:off x="179512" y="116632"/>
            <a:ext cx="3600400" cy="6926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t-EE" sz="2400" dirty="0" smtClean="0">
                <a:solidFill>
                  <a:schemeClr val="tx1"/>
                </a:solidFill>
                <a:effectLst>
                  <a:outerShdw blurRad="38100" dist="38100" dir="2700000" algn="tl">
                    <a:srgbClr val="000000">
                      <a:alpha val="43137"/>
                    </a:srgbClr>
                  </a:outerShdw>
                </a:effectLst>
              </a:rPr>
              <a:t>Varasem miljööala </a:t>
            </a:r>
            <a:endParaRPr lang="et-EE" sz="24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484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t-EE"/>
          </a:p>
        </p:txBody>
      </p:sp>
      <p:sp>
        <p:nvSpPr>
          <p:cNvPr id="3" name="Subtitle 2"/>
          <p:cNvSpPr>
            <a:spLocks noGrp="1"/>
          </p:cNvSpPr>
          <p:nvPr>
            <p:ph type="subTitle" idx="1"/>
          </p:nvPr>
        </p:nvSpPr>
        <p:spPr/>
        <p:txBody>
          <a:bodyPr/>
          <a:lstStyle/>
          <a:p>
            <a:endParaRPr lang="et-EE"/>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2656"/>
            <a:ext cx="9144000" cy="6464561"/>
          </a:xfrm>
          <a:prstGeom prst="rect">
            <a:avLst/>
          </a:prstGeom>
        </p:spPr>
      </p:pic>
      <p:sp>
        <p:nvSpPr>
          <p:cNvPr id="5" name="Subtitle 2"/>
          <p:cNvSpPr txBox="1">
            <a:spLocks/>
          </p:cNvSpPr>
          <p:nvPr/>
        </p:nvSpPr>
        <p:spPr>
          <a:xfrm>
            <a:off x="179512" y="116632"/>
            <a:ext cx="3672408" cy="6926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t-EE" sz="2400" dirty="0" smtClean="0">
                <a:solidFill>
                  <a:schemeClr val="tx1"/>
                </a:solidFill>
                <a:effectLst>
                  <a:outerShdw blurRad="38100" dist="38100" dir="2700000" algn="tl">
                    <a:srgbClr val="000000">
                      <a:alpha val="43137"/>
                    </a:srgbClr>
                  </a:outerShdw>
                </a:effectLst>
              </a:rPr>
              <a:t>Uus miljööala joonis</a:t>
            </a:r>
            <a:endParaRPr lang="et-EE" sz="24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1306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600200"/>
            <a:ext cx="8219256" cy="4493096"/>
          </a:xfrm>
        </p:spPr>
        <p:txBody>
          <a:bodyPr>
            <a:noAutofit/>
          </a:bodyPr>
          <a:lstStyle/>
          <a:p>
            <a:pPr marL="0" lvl="0" indent="0">
              <a:spcBef>
                <a:spcPts val="1800"/>
              </a:spcBef>
              <a:buNone/>
            </a:pPr>
            <a:r>
              <a:rPr lang="et-EE" sz="1600" b="1" dirty="0" smtClean="0"/>
              <a:t>Koostasime täiendava linnaehitusliku analüüsi ehitustingimuste täpsustamiseks</a:t>
            </a:r>
          </a:p>
          <a:p>
            <a:pPr>
              <a:spcBef>
                <a:spcPts val="1800"/>
              </a:spcBef>
            </a:pPr>
            <a:r>
              <a:rPr lang="et-EE" sz="1600" dirty="0" smtClean="0"/>
              <a:t>Kruntide suurus</a:t>
            </a:r>
          </a:p>
          <a:p>
            <a:pPr>
              <a:spcBef>
                <a:spcPts val="1800"/>
              </a:spcBef>
            </a:pPr>
            <a:r>
              <a:rPr lang="et-EE" sz="1600" dirty="0" smtClean="0"/>
              <a:t>Korterelamute koormusindeks</a:t>
            </a:r>
          </a:p>
          <a:p>
            <a:pPr>
              <a:spcBef>
                <a:spcPts val="1800"/>
              </a:spcBef>
            </a:pPr>
            <a:r>
              <a:rPr lang="et-EE" sz="1600" dirty="0" smtClean="0"/>
              <a:t>korruselisus</a:t>
            </a:r>
          </a:p>
          <a:p>
            <a:pPr lvl="0">
              <a:spcBef>
                <a:spcPts val="1800"/>
              </a:spcBef>
            </a:pPr>
            <a:endParaRPr lang="et-EE" sz="1600" dirty="0"/>
          </a:p>
          <a:p>
            <a:pPr lvl="0"/>
            <a:endParaRPr lang="et-EE" sz="1600" dirty="0"/>
          </a:p>
        </p:txBody>
      </p:sp>
    </p:spTree>
    <p:extLst>
      <p:ext uri="{BB962C8B-B14F-4D97-AF65-F5344CB8AC3E}">
        <p14:creationId xmlns:p14="http://schemas.microsoft.com/office/powerpoint/2010/main" val="111720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2188840"/>
          </a:xfrm>
        </p:spPr>
        <p:txBody>
          <a:bodyPr>
            <a:noAutofit/>
          </a:bodyPr>
          <a:lstStyle/>
          <a:p>
            <a:pPr marL="0" indent="0">
              <a:lnSpc>
                <a:spcPct val="110000"/>
              </a:lnSpc>
              <a:spcBef>
                <a:spcPts val="1200"/>
              </a:spcBef>
              <a:buNone/>
            </a:pPr>
            <a:r>
              <a:rPr lang="et-EE" sz="1600" dirty="0"/>
              <a:t>Muudatuste tegemisel on </a:t>
            </a:r>
            <a:r>
              <a:rPr lang="et-EE" sz="1600" dirty="0" smtClean="0"/>
              <a:t>lähtutud:</a:t>
            </a:r>
          </a:p>
          <a:p>
            <a:pPr>
              <a:spcBef>
                <a:spcPts val="600"/>
              </a:spcBef>
            </a:pPr>
            <a:r>
              <a:rPr lang="et-EE" sz="1600" dirty="0" smtClean="0"/>
              <a:t> </a:t>
            </a:r>
            <a:r>
              <a:rPr lang="et-EE" sz="1600" dirty="0"/>
              <a:t>Nõmme linnaosa tellitud ja Planeerijate ühingu tehtud ekspertiisi ettepanekutest</a:t>
            </a:r>
            <a:r>
              <a:rPr lang="et-EE" sz="1600" dirty="0" smtClean="0"/>
              <a:t>,</a:t>
            </a:r>
          </a:p>
          <a:p>
            <a:pPr>
              <a:spcBef>
                <a:spcPts val="600"/>
              </a:spcBef>
            </a:pPr>
            <a:r>
              <a:rPr lang="et-EE" sz="1600" dirty="0" smtClean="0"/>
              <a:t> </a:t>
            </a:r>
            <a:r>
              <a:rPr lang="et-EE" sz="1600" dirty="0"/>
              <a:t>uuest planeerimise ja ehitusseadustikust  </a:t>
            </a:r>
            <a:endParaRPr lang="et-EE" sz="1600" dirty="0" smtClean="0"/>
          </a:p>
          <a:p>
            <a:pPr>
              <a:spcBef>
                <a:spcPts val="600"/>
              </a:spcBef>
            </a:pPr>
            <a:r>
              <a:rPr lang="et-EE" sz="1600" dirty="0" smtClean="0"/>
              <a:t>Linnaplaneerimise </a:t>
            </a:r>
            <a:r>
              <a:rPr lang="et-EE" sz="1600" dirty="0"/>
              <a:t>Ameti planeeringute, projektide ja ehitusjärelevalve praktikast.  </a:t>
            </a:r>
            <a:endParaRPr lang="et-EE" sz="1600" dirty="0" smtClean="0"/>
          </a:p>
          <a:p>
            <a:pPr marL="0" indent="0">
              <a:lnSpc>
                <a:spcPct val="110000"/>
              </a:lnSpc>
              <a:spcBef>
                <a:spcPts val="1200"/>
              </a:spcBef>
              <a:buNone/>
            </a:pPr>
            <a:endParaRPr lang="et-EE" sz="1600" dirty="0"/>
          </a:p>
          <a:p>
            <a:pPr marL="0" indent="0">
              <a:lnSpc>
                <a:spcPct val="110000"/>
              </a:lnSpc>
              <a:spcBef>
                <a:spcPts val="1200"/>
              </a:spcBef>
              <a:buNone/>
            </a:pPr>
            <a:r>
              <a:rPr lang="et-EE" sz="1600" dirty="0" smtClean="0"/>
              <a:t>Muudatuste üldiseks eesmärgiks on tavakodaniku jaoks planeeringu loetavuse ja kasutatavuse parandamine.</a:t>
            </a:r>
            <a:endParaRPr lang="et-EE" sz="1600" dirty="0"/>
          </a:p>
        </p:txBody>
      </p:sp>
    </p:spTree>
    <p:extLst>
      <p:ext uri="{BB962C8B-B14F-4D97-AF65-F5344CB8AC3E}">
        <p14:creationId xmlns:p14="http://schemas.microsoft.com/office/powerpoint/2010/main" val="3315115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t-EE" dirty="0"/>
          </a:p>
        </p:txBody>
      </p:sp>
      <p:sp>
        <p:nvSpPr>
          <p:cNvPr id="3" name="Subtitle 2"/>
          <p:cNvSpPr>
            <a:spLocks noGrp="1"/>
          </p:cNvSpPr>
          <p:nvPr>
            <p:ph type="subTitle" idx="1"/>
          </p:nvPr>
        </p:nvSpPr>
        <p:spPr/>
        <p:txBody>
          <a:bodyPr/>
          <a:lstStyle/>
          <a:p>
            <a:endParaRPr lang="et-EE"/>
          </a:p>
        </p:txBody>
      </p:sp>
      <p:sp>
        <p:nvSpPr>
          <p:cNvPr id="4" name="Rectangle 3"/>
          <p:cNvSpPr/>
          <p:nvPr/>
        </p:nvSpPr>
        <p:spPr>
          <a:xfrm>
            <a:off x="3419872" y="3244334"/>
            <a:ext cx="2686569" cy="369332"/>
          </a:xfrm>
          <a:prstGeom prst="rect">
            <a:avLst/>
          </a:prstGeom>
        </p:spPr>
        <p:txBody>
          <a:bodyPr wrap="none">
            <a:spAutoFit/>
          </a:bodyPr>
          <a:lstStyle/>
          <a:p>
            <a:pPr>
              <a:spcBef>
                <a:spcPts val="1800"/>
              </a:spcBef>
            </a:pPr>
            <a:r>
              <a:rPr lang="et-EE" b="1" dirty="0" smtClean="0"/>
              <a:t>Kruntide suuruste analüüs</a:t>
            </a:r>
          </a:p>
        </p:txBody>
      </p:sp>
    </p:spTree>
    <p:extLst>
      <p:ext uri="{BB962C8B-B14F-4D97-AF65-F5344CB8AC3E}">
        <p14:creationId xmlns:p14="http://schemas.microsoft.com/office/powerpoint/2010/main" val="2710038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t-EE"/>
          </a:p>
        </p:txBody>
      </p:sp>
      <p:sp>
        <p:nvSpPr>
          <p:cNvPr id="3" name="Subtitle 2"/>
          <p:cNvSpPr>
            <a:spLocks noGrp="1"/>
          </p:cNvSpPr>
          <p:nvPr>
            <p:ph type="subTitle" idx="1"/>
          </p:nvPr>
        </p:nvSpPr>
        <p:spPr/>
        <p:txBody>
          <a:bodyPr/>
          <a:lstStyle/>
          <a:p>
            <a:endParaRPr lang="et-EE"/>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6608"/>
            <a:ext cx="9144000" cy="6464784"/>
          </a:xfrm>
          <a:prstGeom prst="rect">
            <a:avLst/>
          </a:prstGeom>
        </p:spPr>
      </p:pic>
      <p:sp>
        <p:nvSpPr>
          <p:cNvPr id="5" name="Rectangle 4"/>
          <p:cNvSpPr/>
          <p:nvPr/>
        </p:nvSpPr>
        <p:spPr>
          <a:xfrm>
            <a:off x="7596336" y="6187360"/>
            <a:ext cx="1402435" cy="338554"/>
          </a:xfrm>
          <a:prstGeom prst="rect">
            <a:avLst/>
          </a:prstGeom>
        </p:spPr>
        <p:txBody>
          <a:bodyPr wrap="none">
            <a:spAutoFit/>
          </a:bodyPr>
          <a:lstStyle/>
          <a:p>
            <a:pPr>
              <a:spcBef>
                <a:spcPts val="1800"/>
              </a:spcBef>
            </a:pPr>
            <a:r>
              <a:rPr lang="et-EE" sz="1600" dirty="0" smtClean="0"/>
              <a:t>Krundid koond</a:t>
            </a:r>
          </a:p>
        </p:txBody>
      </p:sp>
    </p:spTree>
    <p:extLst>
      <p:ext uri="{BB962C8B-B14F-4D97-AF65-F5344CB8AC3E}">
        <p14:creationId xmlns:p14="http://schemas.microsoft.com/office/powerpoint/2010/main" val="375381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t-EE"/>
          </a:p>
        </p:txBody>
      </p:sp>
      <p:sp>
        <p:nvSpPr>
          <p:cNvPr id="3" name="Subtitle 2"/>
          <p:cNvSpPr>
            <a:spLocks noGrp="1"/>
          </p:cNvSpPr>
          <p:nvPr>
            <p:ph type="subTitle" idx="1"/>
          </p:nvPr>
        </p:nvSpPr>
        <p:spPr/>
        <p:txBody>
          <a:bodyPr/>
          <a:lstStyle/>
          <a:p>
            <a:endParaRPr lang="et-EE"/>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6608"/>
            <a:ext cx="9144000" cy="6464784"/>
          </a:xfrm>
          <a:prstGeom prst="rect">
            <a:avLst/>
          </a:prstGeom>
        </p:spPr>
      </p:pic>
      <p:sp>
        <p:nvSpPr>
          <p:cNvPr id="5" name="Rectangle 4"/>
          <p:cNvSpPr/>
          <p:nvPr/>
        </p:nvSpPr>
        <p:spPr>
          <a:xfrm>
            <a:off x="5940152" y="6165304"/>
            <a:ext cx="3107004" cy="369332"/>
          </a:xfrm>
          <a:prstGeom prst="rect">
            <a:avLst/>
          </a:prstGeom>
        </p:spPr>
        <p:txBody>
          <a:bodyPr wrap="none">
            <a:spAutoFit/>
          </a:bodyPr>
          <a:lstStyle/>
          <a:p>
            <a:r>
              <a:rPr lang="et-EE" dirty="0" smtClean="0"/>
              <a:t>K</a:t>
            </a:r>
            <a:r>
              <a:rPr lang="fi-FI" dirty="0" err="1" smtClean="0"/>
              <a:t>rundid</a:t>
            </a:r>
            <a:r>
              <a:rPr lang="fi-FI" dirty="0" smtClean="0"/>
              <a:t> </a:t>
            </a:r>
            <a:r>
              <a:rPr lang="fi-FI" dirty="0" err="1" smtClean="0"/>
              <a:t>kuni</a:t>
            </a:r>
            <a:r>
              <a:rPr lang="fi-FI" dirty="0" smtClean="0"/>
              <a:t> 2400 ja </a:t>
            </a:r>
            <a:r>
              <a:rPr lang="fi-FI" dirty="0" err="1" smtClean="0"/>
              <a:t>suurem</a:t>
            </a:r>
            <a:r>
              <a:rPr lang="et-EE" dirty="0" err="1" smtClean="0"/>
              <a:t>ad</a:t>
            </a:r>
            <a:endParaRPr lang="et-EE" dirty="0"/>
          </a:p>
        </p:txBody>
      </p:sp>
    </p:spTree>
    <p:extLst>
      <p:ext uri="{BB962C8B-B14F-4D97-AF65-F5344CB8AC3E}">
        <p14:creationId xmlns:p14="http://schemas.microsoft.com/office/powerpoint/2010/main" val="53213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t-EE"/>
          </a:p>
        </p:txBody>
      </p:sp>
      <p:sp>
        <p:nvSpPr>
          <p:cNvPr id="3" name="Subtitle 2"/>
          <p:cNvSpPr>
            <a:spLocks noGrp="1"/>
          </p:cNvSpPr>
          <p:nvPr>
            <p:ph type="subTitle" idx="1"/>
          </p:nvPr>
        </p:nvSpPr>
        <p:spPr/>
        <p:txBody>
          <a:bodyPr/>
          <a:lstStyle/>
          <a:p>
            <a:endParaRPr lang="et-EE"/>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6608"/>
            <a:ext cx="9144000" cy="6464784"/>
          </a:xfrm>
          <a:prstGeom prst="rect">
            <a:avLst/>
          </a:prstGeom>
        </p:spPr>
      </p:pic>
      <p:sp>
        <p:nvSpPr>
          <p:cNvPr id="6" name="Rectangle 5"/>
          <p:cNvSpPr/>
          <p:nvPr/>
        </p:nvSpPr>
        <p:spPr>
          <a:xfrm>
            <a:off x="5868144" y="6187360"/>
            <a:ext cx="3130627" cy="338554"/>
          </a:xfrm>
          <a:prstGeom prst="rect">
            <a:avLst/>
          </a:prstGeom>
        </p:spPr>
        <p:txBody>
          <a:bodyPr wrap="square">
            <a:spAutoFit/>
          </a:bodyPr>
          <a:lstStyle/>
          <a:p>
            <a:pPr algn="r">
              <a:spcBef>
                <a:spcPts val="1800"/>
              </a:spcBef>
            </a:pPr>
            <a:r>
              <a:rPr lang="et-EE" sz="1600" dirty="0" smtClean="0"/>
              <a:t>K</a:t>
            </a:r>
            <a:r>
              <a:rPr lang="fi-FI" sz="1600" dirty="0" err="1" smtClean="0"/>
              <a:t>rundid</a:t>
            </a:r>
            <a:r>
              <a:rPr lang="fi-FI" sz="1600" dirty="0" smtClean="0"/>
              <a:t> 2400</a:t>
            </a:r>
            <a:r>
              <a:rPr lang="et-EE" sz="1600" dirty="0" smtClean="0"/>
              <a:t> </a:t>
            </a:r>
            <a:r>
              <a:rPr lang="fi-FI" sz="1600" dirty="0" smtClean="0"/>
              <a:t> </a:t>
            </a:r>
            <a:r>
              <a:rPr lang="fi-FI" sz="1600" dirty="0" err="1" smtClean="0"/>
              <a:t>kuni</a:t>
            </a:r>
            <a:r>
              <a:rPr lang="fi-FI" sz="1600" dirty="0" smtClean="0"/>
              <a:t> </a:t>
            </a:r>
            <a:r>
              <a:rPr lang="et-EE" sz="1600" dirty="0" smtClean="0"/>
              <a:t> </a:t>
            </a:r>
            <a:r>
              <a:rPr lang="fi-FI" sz="1600" dirty="0" smtClean="0"/>
              <a:t>3000</a:t>
            </a:r>
            <a:r>
              <a:rPr lang="et-EE" sz="1600" dirty="0" smtClean="0"/>
              <a:t> </a:t>
            </a:r>
          </a:p>
        </p:txBody>
      </p:sp>
    </p:spTree>
    <p:extLst>
      <p:ext uri="{BB962C8B-B14F-4D97-AF65-F5344CB8AC3E}">
        <p14:creationId xmlns:p14="http://schemas.microsoft.com/office/powerpoint/2010/main" val="61121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t-EE"/>
          </a:p>
        </p:txBody>
      </p:sp>
      <p:sp>
        <p:nvSpPr>
          <p:cNvPr id="3" name="Subtitle 2"/>
          <p:cNvSpPr>
            <a:spLocks noGrp="1"/>
          </p:cNvSpPr>
          <p:nvPr>
            <p:ph type="subTitle" idx="1"/>
          </p:nvPr>
        </p:nvSpPr>
        <p:spPr/>
        <p:txBody>
          <a:bodyPr/>
          <a:lstStyle/>
          <a:p>
            <a:endParaRPr lang="et-EE"/>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6608"/>
            <a:ext cx="9144000" cy="6464784"/>
          </a:xfrm>
          <a:prstGeom prst="rect">
            <a:avLst/>
          </a:prstGeom>
        </p:spPr>
      </p:pic>
      <p:sp>
        <p:nvSpPr>
          <p:cNvPr id="5" name="Rectangle 4"/>
          <p:cNvSpPr/>
          <p:nvPr/>
        </p:nvSpPr>
        <p:spPr>
          <a:xfrm>
            <a:off x="5868144" y="6187360"/>
            <a:ext cx="3130627" cy="338554"/>
          </a:xfrm>
          <a:prstGeom prst="rect">
            <a:avLst/>
          </a:prstGeom>
        </p:spPr>
        <p:txBody>
          <a:bodyPr wrap="square">
            <a:spAutoFit/>
          </a:bodyPr>
          <a:lstStyle/>
          <a:p>
            <a:pPr algn="r">
              <a:spcBef>
                <a:spcPts val="1800"/>
              </a:spcBef>
            </a:pPr>
            <a:r>
              <a:rPr lang="et-EE" sz="1600" dirty="0" smtClean="0"/>
              <a:t>K</a:t>
            </a:r>
            <a:r>
              <a:rPr lang="fi-FI" sz="1600" dirty="0" err="1" smtClean="0"/>
              <a:t>rundid</a:t>
            </a:r>
            <a:r>
              <a:rPr lang="fi-FI" sz="1600" dirty="0" smtClean="0"/>
              <a:t> </a:t>
            </a:r>
            <a:r>
              <a:rPr lang="et-EE" sz="1600" dirty="0" smtClean="0"/>
              <a:t>120</a:t>
            </a:r>
            <a:r>
              <a:rPr lang="fi-FI" sz="1600" dirty="0" smtClean="0"/>
              <a:t>0</a:t>
            </a:r>
            <a:r>
              <a:rPr lang="et-EE" sz="1600" dirty="0" smtClean="0"/>
              <a:t> </a:t>
            </a:r>
            <a:r>
              <a:rPr lang="fi-FI" sz="1600" dirty="0" smtClean="0"/>
              <a:t> </a:t>
            </a:r>
            <a:r>
              <a:rPr lang="fi-FI" sz="1600" dirty="0" err="1" smtClean="0"/>
              <a:t>kuni</a:t>
            </a:r>
            <a:r>
              <a:rPr lang="fi-FI" sz="1600" dirty="0" smtClean="0"/>
              <a:t> </a:t>
            </a:r>
            <a:r>
              <a:rPr lang="et-EE" sz="1600" dirty="0" smtClean="0"/>
              <a:t> 24</a:t>
            </a:r>
            <a:r>
              <a:rPr lang="fi-FI" sz="1600" dirty="0" smtClean="0"/>
              <a:t>00</a:t>
            </a:r>
            <a:r>
              <a:rPr lang="et-EE" sz="1600" dirty="0" smtClean="0"/>
              <a:t> </a:t>
            </a:r>
          </a:p>
        </p:txBody>
      </p:sp>
    </p:spTree>
    <p:extLst>
      <p:ext uri="{BB962C8B-B14F-4D97-AF65-F5344CB8AC3E}">
        <p14:creationId xmlns:p14="http://schemas.microsoft.com/office/powerpoint/2010/main" val="197377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t-EE"/>
          </a:p>
        </p:txBody>
      </p:sp>
      <p:sp>
        <p:nvSpPr>
          <p:cNvPr id="3" name="Subtitle 2"/>
          <p:cNvSpPr>
            <a:spLocks noGrp="1"/>
          </p:cNvSpPr>
          <p:nvPr>
            <p:ph type="subTitle" idx="1"/>
          </p:nvPr>
        </p:nvSpPr>
        <p:spPr/>
        <p:txBody>
          <a:bodyPr/>
          <a:lstStyle/>
          <a:p>
            <a:endParaRPr lang="et-EE"/>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6608"/>
            <a:ext cx="9144000" cy="6464784"/>
          </a:xfrm>
          <a:prstGeom prst="rect">
            <a:avLst/>
          </a:prstGeom>
        </p:spPr>
      </p:pic>
      <p:sp>
        <p:nvSpPr>
          <p:cNvPr id="5" name="Rectangle 4"/>
          <p:cNvSpPr/>
          <p:nvPr/>
        </p:nvSpPr>
        <p:spPr>
          <a:xfrm>
            <a:off x="5868144" y="6187360"/>
            <a:ext cx="3130627" cy="338554"/>
          </a:xfrm>
          <a:prstGeom prst="rect">
            <a:avLst/>
          </a:prstGeom>
        </p:spPr>
        <p:txBody>
          <a:bodyPr wrap="square">
            <a:spAutoFit/>
          </a:bodyPr>
          <a:lstStyle/>
          <a:p>
            <a:pPr algn="r">
              <a:spcBef>
                <a:spcPts val="1800"/>
              </a:spcBef>
            </a:pPr>
            <a:r>
              <a:rPr lang="et-EE" sz="1600" dirty="0" smtClean="0"/>
              <a:t>K</a:t>
            </a:r>
            <a:r>
              <a:rPr lang="fi-FI" sz="1600" dirty="0" err="1" smtClean="0"/>
              <a:t>rundid</a:t>
            </a:r>
            <a:r>
              <a:rPr lang="fi-FI" sz="1600" dirty="0" smtClean="0"/>
              <a:t> </a:t>
            </a:r>
            <a:r>
              <a:rPr lang="et-EE" sz="1600" dirty="0" smtClean="0"/>
              <a:t>kuni 120</a:t>
            </a:r>
            <a:r>
              <a:rPr lang="fi-FI" sz="1600" dirty="0" smtClean="0"/>
              <a:t>0</a:t>
            </a:r>
            <a:endParaRPr lang="et-EE" sz="1600" dirty="0" smtClean="0"/>
          </a:p>
        </p:txBody>
      </p:sp>
    </p:spTree>
    <p:extLst>
      <p:ext uri="{BB962C8B-B14F-4D97-AF65-F5344CB8AC3E}">
        <p14:creationId xmlns:p14="http://schemas.microsoft.com/office/powerpoint/2010/main" val="270481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t-EE"/>
          </a:p>
        </p:txBody>
      </p:sp>
      <p:sp>
        <p:nvSpPr>
          <p:cNvPr id="3" name="Subtitle 2"/>
          <p:cNvSpPr>
            <a:spLocks noGrp="1"/>
          </p:cNvSpPr>
          <p:nvPr>
            <p:ph type="subTitle" idx="1"/>
          </p:nvPr>
        </p:nvSpPr>
        <p:spPr/>
        <p:txBody>
          <a:bodyPr/>
          <a:lstStyle/>
          <a:p>
            <a:endParaRPr lang="et-EE"/>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6608"/>
            <a:ext cx="9144000" cy="6464784"/>
          </a:xfrm>
          <a:prstGeom prst="rect">
            <a:avLst/>
          </a:prstGeom>
        </p:spPr>
      </p:pic>
      <p:sp>
        <p:nvSpPr>
          <p:cNvPr id="5" name="Rectangle 4"/>
          <p:cNvSpPr/>
          <p:nvPr/>
        </p:nvSpPr>
        <p:spPr>
          <a:xfrm>
            <a:off x="5868144" y="6187360"/>
            <a:ext cx="3130627" cy="338554"/>
          </a:xfrm>
          <a:prstGeom prst="rect">
            <a:avLst/>
          </a:prstGeom>
        </p:spPr>
        <p:txBody>
          <a:bodyPr wrap="square">
            <a:spAutoFit/>
          </a:bodyPr>
          <a:lstStyle/>
          <a:p>
            <a:pPr algn="r">
              <a:spcBef>
                <a:spcPts val="1800"/>
              </a:spcBef>
            </a:pPr>
            <a:r>
              <a:rPr lang="et-EE" sz="1600" dirty="0" smtClean="0"/>
              <a:t>K</a:t>
            </a:r>
            <a:r>
              <a:rPr lang="fi-FI" sz="1600" dirty="0" err="1" smtClean="0"/>
              <a:t>rundid</a:t>
            </a:r>
            <a:r>
              <a:rPr lang="fi-FI" sz="1600" dirty="0" smtClean="0"/>
              <a:t> </a:t>
            </a:r>
            <a:r>
              <a:rPr lang="fi-FI" sz="1600" dirty="0" err="1" smtClean="0"/>
              <a:t>kuni</a:t>
            </a:r>
            <a:r>
              <a:rPr lang="fi-FI" sz="1600" dirty="0" smtClean="0"/>
              <a:t> </a:t>
            </a:r>
            <a:r>
              <a:rPr lang="et-EE" sz="1600" dirty="0" smtClean="0"/>
              <a:t> 6</a:t>
            </a:r>
            <a:r>
              <a:rPr lang="fi-FI" sz="1600" dirty="0" smtClean="0"/>
              <a:t>00</a:t>
            </a:r>
            <a:r>
              <a:rPr lang="et-EE" sz="1600" dirty="0" smtClean="0"/>
              <a:t> </a:t>
            </a:r>
          </a:p>
        </p:txBody>
      </p:sp>
    </p:spTree>
    <p:extLst>
      <p:ext uri="{BB962C8B-B14F-4D97-AF65-F5344CB8AC3E}">
        <p14:creationId xmlns:p14="http://schemas.microsoft.com/office/powerpoint/2010/main" val="4296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t-EE"/>
          </a:p>
        </p:txBody>
      </p:sp>
      <p:sp>
        <p:nvSpPr>
          <p:cNvPr id="3" name="Content Placeholder 2"/>
          <p:cNvSpPr>
            <a:spLocks noGrp="1"/>
          </p:cNvSpPr>
          <p:nvPr>
            <p:ph idx="1"/>
          </p:nvPr>
        </p:nvSpPr>
        <p:spPr/>
        <p:txBody>
          <a:bodyPr/>
          <a:lstStyle/>
          <a:p>
            <a:endParaRPr lang="et-EE" dirty="0"/>
          </a:p>
        </p:txBody>
      </p:sp>
      <p:sp>
        <p:nvSpPr>
          <p:cNvPr id="6" name="Rectangle 5"/>
          <p:cNvSpPr/>
          <p:nvPr/>
        </p:nvSpPr>
        <p:spPr>
          <a:xfrm>
            <a:off x="2699792" y="3244334"/>
            <a:ext cx="3934539" cy="369332"/>
          </a:xfrm>
          <a:prstGeom prst="rect">
            <a:avLst/>
          </a:prstGeom>
        </p:spPr>
        <p:txBody>
          <a:bodyPr wrap="none">
            <a:spAutoFit/>
          </a:bodyPr>
          <a:lstStyle/>
          <a:p>
            <a:pPr>
              <a:spcBef>
                <a:spcPts val="1800"/>
              </a:spcBef>
            </a:pPr>
            <a:r>
              <a:rPr lang="et-EE" b="1" dirty="0" smtClean="0"/>
              <a:t>Korterelamute koormusindeksi analüüs</a:t>
            </a:r>
          </a:p>
        </p:txBody>
      </p:sp>
    </p:spTree>
    <p:extLst>
      <p:ext uri="{BB962C8B-B14F-4D97-AF65-F5344CB8AC3E}">
        <p14:creationId xmlns:p14="http://schemas.microsoft.com/office/powerpoint/2010/main" val="5807490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t-EE"/>
          </a:p>
        </p:txBody>
      </p:sp>
      <p:sp>
        <p:nvSpPr>
          <p:cNvPr id="3" name="Subtitle 2"/>
          <p:cNvSpPr>
            <a:spLocks noGrp="1"/>
          </p:cNvSpPr>
          <p:nvPr>
            <p:ph type="subTitle" idx="1"/>
          </p:nvPr>
        </p:nvSpPr>
        <p:spPr/>
        <p:txBody>
          <a:bodyPr/>
          <a:lstStyle/>
          <a:p>
            <a:endParaRPr lang="et-EE"/>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5956"/>
            <a:ext cx="9144000" cy="6466088"/>
          </a:xfrm>
          <a:prstGeom prst="rect">
            <a:avLst/>
          </a:prstGeom>
        </p:spPr>
      </p:pic>
    </p:spTree>
    <p:extLst>
      <p:ext uri="{BB962C8B-B14F-4D97-AF65-F5344CB8AC3E}">
        <p14:creationId xmlns:p14="http://schemas.microsoft.com/office/powerpoint/2010/main" val="283021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t-EE"/>
          </a:p>
        </p:txBody>
      </p:sp>
      <p:sp>
        <p:nvSpPr>
          <p:cNvPr id="3" name="Subtitle 2"/>
          <p:cNvSpPr>
            <a:spLocks noGrp="1"/>
          </p:cNvSpPr>
          <p:nvPr>
            <p:ph type="subTitle" idx="1"/>
          </p:nvPr>
        </p:nvSpPr>
        <p:spPr/>
        <p:txBody>
          <a:bodyPr/>
          <a:lstStyle/>
          <a:p>
            <a:endParaRPr lang="et-EE"/>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5956"/>
            <a:ext cx="9144000" cy="6466088"/>
          </a:xfrm>
          <a:prstGeom prst="rect">
            <a:avLst/>
          </a:prstGeom>
        </p:spPr>
      </p:pic>
    </p:spTree>
    <p:extLst>
      <p:ext uri="{BB962C8B-B14F-4D97-AF65-F5344CB8AC3E}">
        <p14:creationId xmlns:p14="http://schemas.microsoft.com/office/powerpoint/2010/main" val="176702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600200"/>
            <a:ext cx="8219256" cy="3340967"/>
          </a:xfrm>
        </p:spPr>
        <p:txBody>
          <a:bodyPr>
            <a:noAutofit/>
          </a:bodyPr>
          <a:lstStyle/>
          <a:p>
            <a:pPr lvl="0">
              <a:spcBef>
                <a:spcPts val="1800"/>
              </a:spcBef>
            </a:pPr>
            <a:r>
              <a:rPr lang="et-EE" sz="1600" dirty="0"/>
              <a:t>Ruumilise arengu </a:t>
            </a:r>
            <a:r>
              <a:rPr lang="et-EE" sz="1600" dirty="0" smtClean="0"/>
              <a:t>põhisuunad </a:t>
            </a:r>
            <a:r>
              <a:rPr lang="et-EE" sz="1600" dirty="0"/>
              <a:t>ja põhiülesanded on selgemalt lahti kirjutatud ja seostatud Nõmme üldplaneeringu lahendusega.</a:t>
            </a:r>
          </a:p>
          <a:p>
            <a:pPr lvl="0">
              <a:spcBef>
                <a:spcPts val="1800"/>
              </a:spcBef>
            </a:pPr>
            <a:r>
              <a:rPr lang="et-EE" sz="1600" dirty="0"/>
              <a:t>Mõistete arvu on oluliselt vähendatud, välja on jäetud mõisted mis on seadusandluses kajastatud. Mõisted viidi kooskõlla teiste linnaosad üldplaneeringutega. </a:t>
            </a:r>
          </a:p>
          <a:p>
            <a:pPr lvl="0">
              <a:spcBef>
                <a:spcPts val="1800"/>
              </a:spcBef>
            </a:pPr>
            <a:r>
              <a:rPr lang="et-EE" sz="1600" dirty="0"/>
              <a:t>Välja on toodud üldised planeerimise, projekteerimise ja ehitustingimused mis kehtivad kogu linnaosa kohta</a:t>
            </a:r>
            <a:r>
              <a:rPr lang="et-EE" sz="1600" dirty="0" smtClean="0"/>
              <a:t>.</a:t>
            </a:r>
            <a:endParaRPr lang="et-EE" sz="1600" dirty="0"/>
          </a:p>
        </p:txBody>
      </p:sp>
      <p:sp>
        <p:nvSpPr>
          <p:cNvPr id="2" name="Rectangle 1"/>
          <p:cNvSpPr/>
          <p:nvPr/>
        </p:nvSpPr>
        <p:spPr>
          <a:xfrm>
            <a:off x="7308304" y="332656"/>
            <a:ext cx="1902318" cy="369332"/>
          </a:xfrm>
          <a:prstGeom prst="rect">
            <a:avLst/>
          </a:prstGeom>
        </p:spPr>
        <p:txBody>
          <a:bodyPr wrap="square">
            <a:spAutoFit/>
          </a:bodyPr>
          <a:lstStyle/>
          <a:p>
            <a:r>
              <a:rPr lang="et-EE" dirty="0" smtClean="0"/>
              <a:t>Muudatused 1/9</a:t>
            </a:r>
            <a:endParaRPr lang="et-EE" dirty="0"/>
          </a:p>
        </p:txBody>
      </p:sp>
    </p:spTree>
    <p:extLst>
      <p:ext uri="{BB962C8B-B14F-4D97-AF65-F5344CB8AC3E}">
        <p14:creationId xmlns:p14="http://schemas.microsoft.com/office/powerpoint/2010/main" val="95922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t-EE"/>
          </a:p>
        </p:txBody>
      </p:sp>
      <p:sp>
        <p:nvSpPr>
          <p:cNvPr id="3" name="Subtitle 2"/>
          <p:cNvSpPr>
            <a:spLocks noGrp="1"/>
          </p:cNvSpPr>
          <p:nvPr>
            <p:ph type="subTitle" idx="1"/>
          </p:nvPr>
        </p:nvSpPr>
        <p:spPr/>
        <p:txBody>
          <a:bodyPr/>
          <a:lstStyle/>
          <a:p>
            <a:endParaRPr lang="et-EE"/>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5956"/>
            <a:ext cx="9144000" cy="6466088"/>
          </a:xfrm>
          <a:prstGeom prst="rect">
            <a:avLst/>
          </a:prstGeom>
        </p:spPr>
      </p:pic>
    </p:spTree>
    <p:extLst>
      <p:ext uri="{BB962C8B-B14F-4D97-AF65-F5344CB8AC3E}">
        <p14:creationId xmlns:p14="http://schemas.microsoft.com/office/powerpoint/2010/main" val="175320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t-EE"/>
          </a:p>
        </p:txBody>
      </p:sp>
      <p:sp>
        <p:nvSpPr>
          <p:cNvPr id="3" name="Subtitle 2"/>
          <p:cNvSpPr>
            <a:spLocks noGrp="1"/>
          </p:cNvSpPr>
          <p:nvPr>
            <p:ph type="subTitle" idx="1"/>
          </p:nvPr>
        </p:nvSpPr>
        <p:spPr/>
        <p:txBody>
          <a:bodyPr/>
          <a:lstStyle/>
          <a:p>
            <a:endParaRPr lang="et-EE"/>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5956"/>
            <a:ext cx="9144000" cy="6466088"/>
          </a:xfrm>
          <a:prstGeom prst="rect">
            <a:avLst/>
          </a:prstGeom>
        </p:spPr>
      </p:pic>
    </p:spTree>
    <p:extLst>
      <p:ext uri="{BB962C8B-B14F-4D97-AF65-F5344CB8AC3E}">
        <p14:creationId xmlns:p14="http://schemas.microsoft.com/office/powerpoint/2010/main" val="361480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t-EE"/>
          </a:p>
        </p:txBody>
      </p:sp>
      <p:sp>
        <p:nvSpPr>
          <p:cNvPr id="3" name="Subtitle 2"/>
          <p:cNvSpPr>
            <a:spLocks noGrp="1"/>
          </p:cNvSpPr>
          <p:nvPr>
            <p:ph type="subTitle" idx="1"/>
          </p:nvPr>
        </p:nvSpPr>
        <p:spPr/>
        <p:txBody>
          <a:bodyPr/>
          <a:lstStyle/>
          <a:p>
            <a:endParaRPr lang="et-EE"/>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5956"/>
            <a:ext cx="9144000" cy="6466088"/>
          </a:xfrm>
          <a:prstGeom prst="rect">
            <a:avLst/>
          </a:prstGeom>
        </p:spPr>
      </p:pic>
    </p:spTree>
    <p:extLst>
      <p:ext uri="{BB962C8B-B14F-4D97-AF65-F5344CB8AC3E}">
        <p14:creationId xmlns:p14="http://schemas.microsoft.com/office/powerpoint/2010/main" val="1343924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t-EE"/>
          </a:p>
        </p:txBody>
      </p:sp>
      <p:sp>
        <p:nvSpPr>
          <p:cNvPr id="3" name="Subtitle 2"/>
          <p:cNvSpPr>
            <a:spLocks noGrp="1"/>
          </p:cNvSpPr>
          <p:nvPr>
            <p:ph type="subTitle" idx="1"/>
          </p:nvPr>
        </p:nvSpPr>
        <p:spPr/>
        <p:txBody>
          <a:bodyPr/>
          <a:lstStyle/>
          <a:p>
            <a:endParaRPr lang="et-EE"/>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452"/>
            <a:ext cx="9144000" cy="6461096"/>
          </a:xfrm>
          <a:prstGeom prst="rect">
            <a:avLst/>
          </a:prstGeom>
        </p:spPr>
      </p:pic>
    </p:spTree>
    <p:extLst>
      <p:ext uri="{BB962C8B-B14F-4D97-AF65-F5344CB8AC3E}">
        <p14:creationId xmlns:p14="http://schemas.microsoft.com/office/powerpoint/2010/main" val="2542070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t-EE"/>
          </a:p>
        </p:txBody>
      </p:sp>
      <p:sp>
        <p:nvSpPr>
          <p:cNvPr id="3" name="Subtitle 2"/>
          <p:cNvSpPr>
            <a:spLocks noGrp="1"/>
          </p:cNvSpPr>
          <p:nvPr>
            <p:ph type="subTitle" idx="1"/>
          </p:nvPr>
        </p:nvSpPr>
        <p:spPr/>
        <p:txBody>
          <a:bodyPr/>
          <a:lstStyle/>
          <a:p>
            <a:endParaRPr lang="et-EE"/>
          </a:p>
        </p:txBody>
      </p:sp>
      <p:sp>
        <p:nvSpPr>
          <p:cNvPr id="4" name="Rectangle 3"/>
          <p:cNvSpPr/>
          <p:nvPr/>
        </p:nvSpPr>
        <p:spPr>
          <a:xfrm>
            <a:off x="3131840" y="3253740"/>
            <a:ext cx="3924857" cy="369332"/>
          </a:xfrm>
          <a:prstGeom prst="rect">
            <a:avLst/>
          </a:prstGeom>
        </p:spPr>
        <p:txBody>
          <a:bodyPr wrap="none">
            <a:spAutoFit/>
          </a:bodyPr>
          <a:lstStyle/>
          <a:p>
            <a:pPr>
              <a:spcBef>
                <a:spcPts val="1800"/>
              </a:spcBef>
            </a:pPr>
            <a:r>
              <a:rPr lang="et-EE" b="1" dirty="0" smtClean="0"/>
              <a:t>Korterelamute ja korruselisuse analüüs</a:t>
            </a:r>
          </a:p>
        </p:txBody>
      </p:sp>
    </p:spTree>
    <p:extLst>
      <p:ext uri="{BB962C8B-B14F-4D97-AF65-F5344CB8AC3E}">
        <p14:creationId xmlns:p14="http://schemas.microsoft.com/office/powerpoint/2010/main" val="323286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t-EE"/>
          </a:p>
        </p:txBody>
      </p:sp>
      <p:sp>
        <p:nvSpPr>
          <p:cNvPr id="3" name="Subtitle 2"/>
          <p:cNvSpPr>
            <a:spLocks noGrp="1"/>
          </p:cNvSpPr>
          <p:nvPr>
            <p:ph type="subTitle" idx="1"/>
          </p:nvPr>
        </p:nvSpPr>
        <p:spPr/>
        <p:txBody>
          <a:bodyPr/>
          <a:lstStyle/>
          <a:p>
            <a:endParaRPr lang="et-EE"/>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5956"/>
            <a:ext cx="9144000" cy="6466088"/>
          </a:xfrm>
          <a:prstGeom prst="rect">
            <a:avLst/>
          </a:prstGeom>
        </p:spPr>
      </p:pic>
      <p:sp>
        <p:nvSpPr>
          <p:cNvPr id="5" name="Rectangle 4"/>
          <p:cNvSpPr/>
          <p:nvPr/>
        </p:nvSpPr>
        <p:spPr>
          <a:xfrm>
            <a:off x="5292080" y="6187360"/>
            <a:ext cx="3706691" cy="338554"/>
          </a:xfrm>
          <a:prstGeom prst="rect">
            <a:avLst/>
          </a:prstGeom>
        </p:spPr>
        <p:txBody>
          <a:bodyPr wrap="square">
            <a:spAutoFit/>
          </a:bodyPr>
          <a:lstStyle/>
          <a:p>
            <a:pPr algn="r">
              <a:spcBef>
                <a:spcPts val="1800"/>
              </a:spcBef>
            </a:pPr>
            <a:r>
              <a:rPr lang="et-EE" sz="1600" dirty="0" smtClean="0"/>
              <a:t>Kortermajad (kolme ja enama korteriga)</a:t>
            </a:r>
          </a:p>
        </p:txBody>
      </p:sp>
    </p:spTree>
    <p:extLst>
      <p:ext uri="{BB962C8B-B14F-4D97-AF65-F5344CB8AC3E}">
        <p14:creationId xmlns:p14="http://schemas.microsoft.com/office/powerpoint/2010/main" val="200070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t-EE"/>
          </a:p>
        </p:txBody>
      </p:sp>
      <p:sp>
        <p:nvSpPr>
          <p:cNvPr id="3" name="Subtitle 2"/>
          <p:cNvSpPr>
            <a:spLocks noGrp="1"/>
          </p:cNvSpPr>
          <p:nvPr>
            <p:ph type="subTitle" idx="1"/>
          </p:nvPr>
        </p:nvSpPr>
        <p:spPr/>
        <p:txBody>
          <a:bodyPr/>
          <a:lstStyle/>
          <a:p>
            <a:endParaRPr lang="et-EE"/>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5956"/>
            <a:ext cx="9144000" cy="6466088"/>
          </a:xfrm>
          <a:prstGeom prst="rect">
            <a:avLst/>
          </a:prstGeom>
        </p:spPr>
      </p:pic>
      <p:sp>
        <p:nvSpPr>
          <p:cNvPr id="5" name="Rectangle 4"/>
          <p:cNvSpPr/>
          <p:nvPr/>
        </p:nvSpPr>
        <p:spPr>
          <a:xfrm>
            <a:off x="5868144" y="6187360"/>
            <a:ext cx="3130627" cy="338554"/>
          </a:xfrm>
          <a:prstGeom prst="rect">
            <a:avLst/>
          </a:prstGeom>
        </p:spPr>
        <p:txBody>
          <a:bodyPr wrap="square">
            <a:spAutoFit/>
          </a:bodyPr>
          <a:lstStyle/>
          <a:p>
            <a:pPr algn="r">
              <a:spcBef>
                <a:spcPts val="1800"/>
              </a:spcBef>
            </a:pPr>
            <a:r>
              <a:rPr lang="et-EE" sz="1600" dirty="0" smtClean="0"/>
              <a:t>Täisehituse % 30% ja suurem</a:t>
            </a:r>
          </a:p>
        </p:txBody>
      </p:sp>
    </p:spTree>
    <p:extLst>
      <p:ext uri="{BB962C8B-B14F-4D97-AF65-F5344CB8AC3E}">
        <p14:creationId xmlns:p14="http://schemas.microsoft.com/office/powerpoint/2010/main" val="1649388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t-EE"/>
          </a:p>
        </p:txBody>
      </p:sp>
      <p:sp>
        <p:nvSpPr>
          <p:cNvPr id="3" name="Subtitle 2"/>
          <p:cNvSpPr>
            <a:spLocks noGrp="1"/>
          </p:cNvSpPr>
          <p:nvPr>
            <p:ph type="subTitle" idx="1"/>
          </p:nvPr>
        </p:nvSpPr>
        <p:spPr/>
        <p:txBody>
          <a:bodyPr/>
          <a:lstStyle/>
          <a:p>
            <a:endParaRPr lang="et-EE"/>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5956"/>
            <a:ext cx="9144000" cy="6466088"/>
          </a:xfrm>
          <a:prstGeom prst="rect">
            <a:avLst/>
          </a:prstGeom>
        </p:spPr>
      </p:pic>
      <p:sp>
        <p:nvSpPr>
          <p:cNvPr id="6" name="Rectangle 5"/>
          <p:cNvSpPr/>
          <p:nvPr/>
        </p:nvSpPr>
        <p:spPr>
          <a:xfrm>
            <a:off x="5868144" y="6187360"/>
            <a:ext cx="3130627" cy="338554"/>
          </a:xfrm>
          <a:prstGeom prst="rect">
            <a:avLst/>
          </a:prstGeom>
        </p:spPr>
        <p:txBody>
          <a:bodyPr wrap="square">
            <a:spAutoFit/>
          </a:bodyPr>
          <a:lstStyle/>
          <a:p>
            <a:pPr algn="r">
              <a:spcBef>
                <a:spcPts val="1800"/>
              </a:spcBef>
            </a:pPr>
            <a:r>
              <a:rPr lang="et-EE" sz="1600" dirty="0" smtClean="0"/>
              <a:t>Korterelamud</a:t>
            </a:r>
          </a:p>
        </p:txBody>
      </p:sp>
    </p:spTree>
    <p:extLst>
      <p:ext uri="{BB962C8B-B14F-4D97-AF65-F5344CB8AC3E}">
        <p14:creationId xmlns:p14="http://schemas.microsoft.com/office/powerpoint/2010/main" val="1112994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t-EE"/>
          </a:p>
        </p:txBody>
      </p:sp>
      <p:sp>
        <p:nvSpPr>
          <p:cNvPr id="3" name="Subtitle 2"/>
          <p:cNvSpPr>
            <a:spLocks noGrp="1"/>
          </p:cNvSpPr>
          <p:nvPr>
            <p:ph type="subTitle" idx="1"/>
          </p:nvPr>
        </p:nvSpPr>
        <p:spPr/>
        <p:txBody>
          <a:bodyPr/>
          <a:lstStyle/>
          <a:p>
            <a:endParaRPr lang="et-EE"/>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5956"/>
            <a:ext cx="9144000" cy="6466088"/>
          </a:xfrm>
          <a:prstGeom prst="rect">
            <a:avLst/>
          </a:prstGeom>
        </p:spPr>
      </p:pic>
      <p:sp>
        <p:nvSpPr>
          <p:cNvPr id="5" name="Rectangle 4"/>
          <p:cNvSpPr/>
          <p:nvPr/>
        </p:nvSpPr>
        <p:spPr>
          <a:xfrm>
            <a:off x="4572000" y="6187360"/>
            <a:ext cx="4426771" cy="338554"/>
          </a:xfrm>
          <a:prstGeom prst="rect">
            <a:avLst/>
          </a:prstGeom>
        </p:spPr>
        <p:txBody>
          <a:bodyPr wrap="square">
            <a:spAutoFit/>
          </a:bodyPr>
          <a:lstStyle/>
          <a:p>
            <a:pPr algn="r">
              <a:spcBef>
                <a:spcPts val="1800"/>
              </a:spcBef>
            </a:pPr>
            <a:r>
              <a:rPr lang="et-EE" sz="1600" dirty="0" smtClean="0"/>
              <a:t>Kolme ja enama korrusega hooned (täiskorrused)</a:t>
            </a:r>
          </a:p>
        </p:txBody>
      </p:sp>
    </p:spTree>
    <p:extLst>
      <p:ext uri="{BB962C8B-B14F-4D97-AF65-F5344CB8AC3E}">
        <p14:creationId xmlns:p14="http://schemas.microsoft.com/office/powerpoint/2010/main" val="798045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600200"/>
            <a:ext cx="8219256" cy="4493096"/>
          </a:xfrm>
        </p:spPr>
        <p:txBody>
          <a:bodyPr>
            <a:noAutofit/>
          </a:bodyPr>
          <a:lstStyle/>
          <a:p>
            <a:pPr>
              <a:spcBef>
                <a:spcPts val="1800"/>
              </a:spcBef>
            </a:pPr>
            <a:r>
              <a:rPr lang="et-EE" sz="1600" dirty="0"/>
              <a:t>Hoovihoonete regulatsioon on ära jäetud. </a:t>
            </a:r>
            <a:endParaRPr lang="et-EE" sz="1600" dirty="0" smtClean="0"/>
          </a:p>
          <a:p>
            <a:pPr>
              <a:spcBef>
                <a:spcPts val="1800"/>
              </a:spcBef>
            </a:pPr>
            <a:r>
              <a:rPr lang="et-EE" sz="1600" dirty="0" smtClean="0"/>
              <a:t>Lubatud </a:t>
            </a:r>
            <a:r>
              <a:rPr lang="et-EE" sz="1600" dirty="0"/>
              <a:t>on kaks põhihoonet krundil, </a:t>
            </a:r>
            <a:r>
              <a:rPr lang="et-EE" sz="1600" dirty="0" smtClean="0"/>
              <a:t>mille suurus on vähemalt kaks vastaval alal määratud min krundi suurust. </a:t>
            </a:r>
            <a:r>
              <a:rPr lang="et-EE" sz="1600" dirty="0"/>
              <a:t> </a:t>
            </a:r>
          </a:p>
          <a:p>
            <a:pPr>
              <a:spcBef>
                <a:spcPts val="1800"/>
              </a:spcBef>
            </a:pPr>
            <a:r>
              <a:rPr lang="et-EE" sz="1600" dirty="0"/>
              <a:t>Koormusindeksi muutus </a:t>
            </a:r>
            <a:r>
              <a:rPr lang="et-EE" sz="1600" dirty="0" err="1"/>
              <a:t>Ev</a:t>
            </a:r>
            <a:r>
              <a:rPr lang="et-EE" sz="1600" dirty="0"/>
              <a:t> 600/400, </a:t>
            </a:r>
            <a:r>
              <a:rPr lang="et-EE" sz="1600" dirty="0" err="1"/>
              <a:t>Ev+B</a:t>
            </a:r>
            <a:r>
              <a:rPr lang="et-EE" sz="1600" dirty="0"/>
              <a:t> 400 ja </a:t>
            </a:r>
            <a:r>
              <a:rPr lang="et-EE" sz="1600" dirty="0" err="1"/>
              <a:t>Ek</a:t>
            </a:r>
            <a:r>
              <a:rPr lang="et-EE" sz="1600" dirty="0"/>
              <a:t> 400 aladel! </a:t>
            </a:r>
            <a:r>
              <a:rPr lang="et-EE" sz="1600" dirty="0" err="1"/>
              <a:t>Ev</a:t>
            </a:r>
            <a:r>
              <a:rPr lang="et-EE" sz="1600" dirty="0"/>
              <a:t> alal - Pärnu </a:t>
            </a:r>
            <a:r>
              <a:rPr lang="et-EE" sz="1600" dirty="0" err="1"/>
              <a:t>mnt´st</a:t>
            </a:r>
            <a:r>
              <a:rPr lang="et-EE" sz="1600" dirty="0"/>
              <a:t> põhja poole jääval väikeelamutealal Rahumäe, Nõmme ja Hiiu asumites Vääna tänavast kuni Risti tänavani. </a:t>
            </a:r>
            <a:endParaRPr lang="et-EE" sz="1600" dirty="0" smtClean="0"/>
          </a:p>
          <a:p>
            <a:pPr lvl="0">
              <a:spcBef>
                <a:spcPts val="1800"/>
              </a:spcBef>
            </a:pPr>
            <a:r>
              <a:rPr lang="et-EE" sz="1600" dirty="0" smtClean="0"/>
              <a:t>Pereelamutes on lubatud kaks korterit. Korterelamuks loetakse kolme ja enam korteriga elamud. </a:t>
            </a:r>
          </a:p>
          <a:p>
            <a:pPr lvl="0">
              <a:spcBef>
                <a:spcPts val="1800"/>
              </a:spcBef>
            </a:pPr>
            <a:r>
              <a:rPr lang="et-EE" sz="1600" dirty="0" smtClean="0"/>
              <a:t>Väikeelamute ehitusõiguse näitajad on ühtlustatud. Varasemalt oli väikestel korterelamutel krundi täisehituseks lubatud 20%.</a:t>
            </a:r>
          </a:p>
          <a:p>
            <a:pPr>
              <a:spcBef>
                <a:spcPts val="1800"/>
              </a:spcBef>
            </a:pPr>
            <a:endParaRPr lang="et-EE" sz="1600" dirty="0"/>
          </a:p>
        </p:txBody>
      </p:sp>
      <p:sp>
        <p:nvSpPr>
          <p:cNvPr id="2" name="Rectangle 1"/>
          <p:cNvSpPr/>
          <p:nvPr/>
        </p:nvSpPr>
        <p:spPr>
          <a:xfrm>
            <a:off x="7308304" y="332656"/>
            <a:ext cx="1902318" cy="369332"/>
          </a:xfrm>
          <a:prstGeom prst="rect">
            <a:avLst/>
          </a:prstGeom>
        </p:spPr>
        <p:txBody>
          <a:bodyPr wrap="square">
            <a:spAutoFit/>
          </a:bodyPr>
          <a:lstStyle/>
          <a:p>
            <a:r>
              <a:rPr lang="et-EE" dirty="0" smtClean="0"/>
              <a:t>Muudatused 7/9</a:t>
            </a:r>
            <a:endParaRPr lang="et-EE" dirty="0"/>
          </a:p>
        </p:txBody>
      </p:sp>
    </p:spTree>
    <p:extLst>
      <p:ext uri="{BB962C8B-B14F-4D97-AF65-F5344CB8AC3E}">
        <p14:creationId xmlns:p14="http://schemas.microsoft.com/office/powerpoint/2010/main" val="394986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600200"/>
            <a:ext cx="8219256" cy="3340967"/>
          </a:xfrm>
        </p:spPr>
        <p:txBody>
          <a:bodyPr>
            <a:noAutofit/>
          </a:bodyPr>
          <a:lstStyle/>
          <a:p>
            <a:pPr lvl="0">
              <a:spcBef>
                <a:spcPts val="1800"/>
              </a:spcBef>
            </a:pPr>
            <a:r>
              <a:rPr lang="et-EE" sz="1600" dirty="0" smtClean="0"/>
              <a:t>ÜP viidi uuele struktuurile – maakasutuse juhtotstarbed ja ehitustingimused esitatakse tabeli kujul.</a:t>
            </a:r>
          </a:p>
          <a:p>
            <a:pPr>
              <a:spcBef>
                <a:spcPts val="1800"/>
              </a:spcBef>
            </a:pPr>
            <a:r>
              <a:rPr lang="et-EE" sz="1600" dirty="0" smtClean="0"/>
              <a:t>Kaotati </a:t>
            </a:r>
            <a:r>
              <a:rPr lang="et-EE" sz="1600" dirty="0"/>
              <a:t>ära asumipõhine jaotus.</a:t>
            </a:r>
          </a:p>
          <a:p>
            <a:pPr>
              <a:spcBef>
                <a:spcPts val="1800"/>
              </a:spcBef>
            </a:pPr>
            <a:r>
              <a:rPr lang="et-EE" sz="1600" dirty="0" smtClean="0"/>
              <a:t>Seletuskirja uuendati puhke- ja haljasalade süsteemi ja sotsiaalse infrastruktuuri osas. </a:t>
            </a:r>
          </a:p>
          <a:p>
            <a:pPr lvl="0">
              <a:spcBef>
                <a:spcPts val="1800"/>
              </a:spcBef>
            </a:pPr>
            <a:endParaRPr lang="et-EE" sz="1600" dirty="0"/>
          </a:p>
        </p:txBody>
      </p:sp>
      <p:sp>
        <p:nvSpPr>
          <p:cNvPr id="2" name="Rectangle 1"/>
          <p:cNvSpPr/>
          <p:nvPr/>
        </p:nvSpPr>
        <p:spPr>
          <a:xfrm>
            <a:off x="7308304" y="332656"/>
            <a:ext cx="1902318" cy="369332"/>
          </a:xfrm>
          <a:prstGeom prst="rect">
            <a:avLst/>
          </a:prstGeom>
        </p:spPr>
        <p:txBody>
          <a:bodyPr wrap="square">
            <a:spAutoFit/>
          </a:bodyPr>
          <a:lstStyle/>
          <a:p>
            <a:r>
              <a:rPr lang="et-EE" dirty="0" smtClean="0"/>
              <a:t>Muudatused 2/9</a:t>
            </a:r>
            <a:endParaRPr lang="et-EE" dirty="0"/>
          </a:p>
        </p:txBody>
      </p:sp>
    </p:spTree>
    <p:extLst>
      <p:ext uri="{BB962C8B-B14F-4D97-AF65-F5344CB8AC3E}">
        <p14:creationId xmlns:p14="http://schemas.microsoft.com/office/powerpoint/2010/main" val="162261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600200"/>
            <a:ext cx="8219256" cy="4493096"/>
          </a:xfrm>
        </p:spPr>
        <p:txBody>
          <a:bodyPr>
            <a:noAutofit/>
          </a:bodyPr>
          <a:lstStyle/>
          <a:p>
            <a:pPr>
              <a:spcBef>
                <a:spcPts val="1800"/>
              </a:spcBef>
            </a:pPr>
            <a:r>
              <a:rPr lang="et-EE" sz="1600" dirty="0"/>
              <a:t>Ühtlustati abihoone ja rajatise lubatud kauguseid krundi piirist ˃4m. Lisati tingimus, et abihooneid üldjuhul mitte planeerida põhihoonest tänava poole.</a:t>
            </a:r>
          </a:p>
          <a:p>
            <a:pPr>
              <a:spcBef>
                <a:spcPts val="1800"/>
              </a:spcBef>
            </a:pPr>
            <a:r>
              <a:rPr lang="et-EE" sz="1600" dirty="0"/>
              <a:t>Abihoonete korruselisus ja kasutusotstarve on jäetud määramata. </a:t>
            </a:r>
            <a:r>
              <a:rPr lang="et-EE" sz="1600" dirty="0" smtClean="0"/>
              <a:t>Abihoonete suurimat lubatud kõrguse regulatsiooni on täpsustatud eristades lame- ja madalakaldelised katused viil- ja kaldkatustest suurendades järsema kaldega katuste suurimat kõrgust 5 meetrini, mis on paremas vastavuses ehitusseadustiku kriteeriumitega.</a:t>
            </a:r>
          </a:p>
          <a:p>
            <a:pPr>
              <a:spcBef>
                <a:spcPts val="1800"/>
              </a:spcBef>
            </a:pPr>
            <a:r>
              <a:rPr lang="et-EE" sz="1600" dirty="0" smtClean="0"/>
              <a:t>Hoonete </a:t>
            </a:r>
            <a:r>
              <a:rPr lang="et-EE" sz="1600" dirty="0" smtClean="0"/>
              <a:t>suurimate lubatud kõrguste regulatsiooni on täpsustatud eristades lame- ja madalakaldelised katused viil- ja kaldkatustest</a:t>
            </a:r>
            <a:r>
              <a:rPr lang="et-EE" sz="1600" dirty="0" smtClean="0"/>
              <a:t>.</a:t>
            </a:r>
          </a:p>
          <a:p>
            <a:pPr>
              <a:spcBef>
                <a:spcPts val="1800"/>
              </a:spcBef>
            </a:pPr>
            <a:r>
              <a:rPr lang="et-EE" sz="1600" dirty="0" smtClean="0"/>
              <a:t>Lisatud on tingimus</a:t>
            </a:r>
            <a:r>
              <a:rPr lang="et-EE" sz="1600" dirty="0"/>
              <a:t>: Juhul kui lähiala väikeelamutel on iseloomulik suurem korruselisus või suurem kõrgus ja see on miljöösse sobiv, võib kõrguse ja korruselisuse määramisel lähtuda nendest hoonetest.</a:t>
            </a:r>
            <a:endParaRPr lang="et-EE" sz="1600" dirty="0" smtClean="0"/>
          </a:p>
          <a:p>
            <a:pPr>
              <a:spcBef>
                <a:spcPts val="1800"/>
              </a:spcBef>
            </a:pPr>
            <a:endParaRPr lang="et-EE" sz="1600" dirty="0"/>
          </a:p>
          <a:p>
            <a:pPr lvl="0"/>
            <a:endParaRPr lang="et-EE" sz="1600" dirty="0"/>
          </a:p>
        </p:txBody>
      </p:sp>
      <p:sp>
        <p:nvSpPr>
          <p:cNvPr id="2" name="Rectangle 1"/>
          <p:cNvSpPr/>
          <p:nvPr/>
        </p:nvSpPr>
        <p:spPr>
          <a:xfrm>
            <a:off x="7308304" y="332656"/>
            <a:ext cx="1902318" cy="369332"/>
          </a:xfrm>
          <a:prstGeom prst="rect">
            <a:avLst/>
          </a:prstGeom>
        </p:spPr>
        <p:txBody>
          <a:bodyPr wrap="square">
            <a:spAutoFit/>
          </a:bodyPr>
          <a:lstStyle/>
          <a:p>
            <a:r>
              <a:rPr lang="et-EE" dirty="0" smtClean="0"/>
              <a:t>Muudatused 8/9</a:t>
            </a:r>
            <a:endParaRPr lang="et-EE" dirty="0"/>
          </a:p>
        </p:txBody>
      </p:sp>
    </p:spTree>
    <p:extLst>
      <p:ext uri="{BB962C8B-B14F-4D97-AF65-F5344CB8AC3E}">
        <p14:creationId xmlns:p14="http://schemas.microsoft.com/office/powerpoint/2010/main" val="188431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600200"/>
            <a:ext cx="8219256" cy="4493096"/>
          </a:xfrm>
        </p:spPr>
        <p:txBody>
          <a:bodyPr>
            <a:noAutofit/>
          </a:bodyPr>
          <a:lstStyle/>
          <a:p>
            <a:pPr lvl="0">
              <a:spcBef>
                <a:spcPts val="1800"/>
              </a:spcBef>
            </a:pPr>
            <a:r>
              <a:rPr lang="et-EE" sz="1600" dirty="0"/>
              <a:t>Lisati tingimus: Enne 2005 aastat ehitatud hoonete rekonstrueerimisel ja väikesemahulisel laiendamisel, mille käigus ei muudeta oluliselt hoone arhitektuurset lahendust võib põhjendatud vajaduse korral kõrvale kalduda üldplaneeringus toodud arvulistest näitajatest, tingimusel, et kavandatav lahendus on kooskõlas üldplaneeringus toodud linnaehituslike ja arhitektuursete põhimõtetega</a:t>
            </a:r>
            <a:r>
              <a:rPr lang="et-EE" sz="1600" dirty="0" smtClean="0"/>
              <a:t>.</a:t>
            </a:r>
          </a:p>
          <a:p>
            <a:pPr>
              <a:spcBef>
                <a:spcPts val="1800"/>
              </a:spcBef>
            </a:pPr>
            <a:r>
              <a:rPr lang="et-EE" sz="1600" dirty="0" smtClean="0"/>
              <a:t>Lisati tingimus: Enne 2005 aastat ehitatud korterelamute ja mitteeluhoonete olemasolevas mahus rekonstrueerimisel ja väikesemahulisel laiendamisel (uugid, rõdud, trepikoda jne) määratakse korterite arv ja koormusindeks ehitusprojektiga. </a:t>
            </a:r>
            <a:endParaRPr lang="et-EE" sz="1600" dirty="0"/>
          </a:p>
          <a:p>
            <a:pPr lvl="0">
              <a:spcBef>
                <a:spcPts val="1800"/>
              </a:spcBef>
            </a:pPr>
            <a:r>
              <a:rPr lang="et-EE" sz="1600" dirty="0"/>
              <a:t>Lisati Ep, </a:t>
            </a:r>
            <a:r>
              <a:rPr lang="et-EE" sz="1600" dirty="0" err="1"/>
              <a:t>Ev</a:t>
            </a:r>
            <a:r>
              <a:rPr lang="et-EE" sz="1600" dirty="0"/>
              <a:t> tingimus: Kvartalis, milles rohkem kui pooled kinnistud ja vastava tänavaga külgnevad kinnistud on väiksemad võib uued krundid planeerida sama suured.</a:t>
            </a:r>
          </a:p>
          <a:p>
            <a:pPr lvl="0">
              <a:spcBef>
                <a:spcPts val="1800"/>
              </a:spcBef>
            </a:pPr>
            <a:r>
              <a:rPr lang="et-EE" sz="1600" dirty="0"/>
              <a:t>Võeti välja </a:t>
            </a:r>
            <a:r>
              <a:rPr lang="et-EE" sz="1600" dirty="0" err="1"/>
              <a:t>Ev</a:t>
            </a:r>
            <a:r>
              <a:rPr lang="et-EE" sz="1600" dirty="0"/>
              <a:t> tingimus: Vabaduse pst ääres ja Pärnu mnt ääres väljaspool miljööväärtuslikke hoonestusalasid on lubatud krundi sügavuseni kuni 50m ka kolmekorruselisi kuni 12 korteriga korterelamuid, kusjuures KKKI on vähemalt 400. Asendati tingimusega: Juhul kui lähiala kruntide eluhoonetel on iseloomulik suurem korruselisus või suurem kõrgus ja see on miljöösse sobiv, võib väikeelamute kõrguse ja korruselisuse määramisel lähtuda nendest hoonetest.</a:t>
            </a:r>
          </a:p>
          <a:p>
            <a:pPr lvl="0"/>
            <a:endParaRPr lang="et-EE" sz="1600" dirty="0"/>
          </a:p>
        </p:txBody>
      </p:sp>
      <p:sp>
        <p:nvSpPr>
          <p:cNvPr id="2" name="Rectangle 1"/>
          <p:cNvSpPr/>
          <p:nvPr/>
        </p:nvSpPr>
        <p:spPr>
          <a:xfrm>
            <a:off x="7308304" y="332656"/>
            <a:ext cx="1902318" cy="369332"/>
          </a:xfrm>
          <a:prstGeom prst="rect">
            <a:avLst/>
          </a:prstGeom>
        </p:spPr>
        <p:txBody>
          <a:bodyPr wrap="square">
            <a:spAutoFit/>
          </a:bodyPr>
          <a:lstStyle/>
          <a:p>
            <a:r>
              <a:rPr lang="et-EE" dirty="0" smtClean="0"/>
              <a:t>Muudatused 9/9</a:t>
            </a:r>
            <a:endParaRPr lang="et-EE" dirty="0"/>
          </a:p>
        </p:txBody>
      </p:sp>
    </p:spTree>
    <p:extLst>
      <p:ext uri="{BB962C8B-B14F-4D97-AF65-F5344CB8AC3E}">
        <p14:creationId xmlns:p14="http://schemas.microsoft.com/office/powerpoint/2010/main" val="225592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t-EE" dirty="0"/>
          </a:p>
        </p:txBody>
      </p:sp>
      <p:sp>
        <p:nvSpPr>
          <p:cNvPr id="4" name="Rectangle 3"/>
          <p:cNvSpPr/>
          <p:nvPr/>
        </p:nvSpPr>
        <p:spPr>
          <a:xfrm>
            <a:off x="2555776" y="3253740"/>
            <a:ext cx="4688719" cy="369332"/>
          </a:xfrm>
          <a:prstGeom prst="rect">
            <a:avLst/>
          </a:prstGeom>
        </p:spPr>
        <p:txBody>
          <a:bodyPr wrap="none">
            <a:spAutoFit/>
          </a:bodyPr>
          <a:lstStyle/>
          <a:p>
            <a:pPr>
              <a:spcBef>
                <a:spcPts val="1800"/>
              </a:spcBef>
            </a:pPr>
            <a:r>
              <a:rPr lang="et-EE" b="1" dirty="0" smtClean="0"/>
              <a:t>Maakasutuse juhtotstarbe muudatusettepanek</a:t>
            </a:r>
          </a:p>
        </p:txBody>
      </p:sp>
    </p:spTree>
    <p:extLst>
      <p:ext uri="{BB962C8B-B14F-4D97-AF65-F5344CB8AC3E}">
        <p14:creationId xmlns:p14="http://schemas.microsoft.com/office/powerpoint/2010/main" val="3604648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t-EE"/>
          </a:p>
        </p:txBody>
      </p:sp>
      <p:sp>
        <p:nvSpPr>
          <p:cNvPr id="3" name="Subtitle 2"/>
          <p:cNvSpPr>
            <a:spLocks noGrp="1"/>
          </p:cNvSpPr>
          <p:nvPr>
            <p:ph type="subTitle" idx="1"/>
          </p:nvPr>
        </p:nvSpPr>
        <p:spPr/>
        <p:txBody>
          <a:bodyPr/>
          <a:lstStyle/>
          <a:p>
            <a:endParaRPr lang="et-EE"/>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0007"/>
            <a:ext cx="9144000" cy="5937986"/>
          </a:xfrm>
          <a:prstGeom prst="rect">
            <a:avLst/>
          </a:prstGeom>
        </p:spPr>
      </p:pic>
    </p:spTree>
    <p:extLst>
      <p:ext uri="{BB962C8B-B14F-4D97-AF65-F5344CB8AC3E}">
        <p14:creationId xmlns:p14="http://schemas.microsoft.com/office/powerpoint/2010/main" val="215001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t-EE"/>
          </a:p>
        </p:txBody>
      </p:sp>
      <p:sp>
        <p:nvSpPr>
          <p:cNvPr id="3" name="Subtitle 2"/>
          <p:cNvSpPr>
            <a:spLocks noGrp="1"/>
          </p:cNvSpPr>
          <p:nvPr>
            <p:ph type="subTitle" idx="1"/>
          </p:nvPr>
        </p:nvSpPr>
        <p:spPr/>
        <p:txBody>
          <a:bodyPr/>
          <a:lstStyle/>
          <a:p>
            <a:endParaRPr lang="et-EE"/>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3842"/>
            <a:ext cx="9144000" cy="6470316"/>
          </a:xfrm>
          <a:prstGeom prst="rect">
            <a:avLst/>
          </a:prstGeom>
        </p:spPr>
      </p:pic>
      <p:sp>
        <p:nvSpPr>
          <p:cNvPr id="6" name="Rectangle 5"/>
          <p:cNvSpPr/>
          <p:nvPr/>
        </p:nvSpPr>
        <p:spPr>
          <a:xfrm>
            <a:off x="5940152" y="4725144"/>
            <a:ext cx="2910430" cy="646331"/>
          </a:xfrm>
          <a:prstGeom prst="rect">
            <a:avLst/>
          </a:prstGeom>
        </p:spPr>
        <p:txBody>
          <a:bodyPr wrap="square">
            <a:spAutoFit/>
          </a:bodyPr>
          <a:lstStyle/>
          <a:p>
            <a:r>
              <a:rPr lang="et-EE" b="1" dirty="0" smtClean="0"/>
              <a:t>TÄNAME !</a:t>
            </a:r>
          </a:p>
          <a:p>
            <a:r>
              <a:rPr lang="et-EE" b="1" dirty="0" smtClean="0"/>
              <a:t>Linna peaarhitektibüroo</a:t>
            </a:r>
            <a:endParaRPr lang="et-EE" b="1" dirty="0"/>
          </a:p>
        </p:txBody>
      </p:sp>
    </p:spTree>
    <p:extLst>
      <p:ext uri="{BB962C8B-B14F-4D97-AF65-F5344CB8AC3E}">
        <p14:creationId xmlns:p14="http://schemas.microsoft.com/office/powerpoint/2010/main" val="3137576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7"/>
                                        </p:tgtEl>
                                        <p:attrNameLst>
                                          <p:attrName>style.opacity</p:attrName>
                                        </p:attrNameLst>
                                      </p:cBhvr>
                                      <p:to>
                                        <p:strVal val="0.5"/>
                                      </p:to>
                                    </p:set>
                                    <p:animEffect filter="image" prLst="opacity: 0.5">
                                      <p:cBhvr rctx="IE">
                                        <p:cTn id="7" dur="indefinite"/>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600200"/>
            <a:ext cx="8219256" cy="3340967"/>
          </a:xfrm>
        </p:spPr>
        <p:txBody>
          <a:bodyPr>
            <a:noAutofit/>
          </a:bodyPr>
          <a:lstStyle/>
          <a:p>
            <a:pPr lvl="0">
              <a:spcBef>
                <a:spcPts val="1800"/>
              </a:spcBef>
            </a:pPr>
            <a:r>
              <a:rPr lang="et-EE" sz="1600" dirty="0"/>
              <a:t>ÜP kaartide vormistus viidi kooskõlla teiste Tallinna linnaosade üldplaneeringutega.</a:t>
            </a:r>
          </a:p>
          <a:p>
            <a:pPr>
              <a:spcBef>
                <a:spcPts val="1800"/>
              </a:spcBef>
            </a:pPr>
            <a:r>
              <a:rPr lang="et-EE" sz="1600" dirty="0"/>
              <a:t>Uuendati </a:t>
            </a:r>
            <a:r>
              <a:rPr lang="et-EE" sz="1600" dirty="0" smtClean="0"/>
              <a:t>maakasutuse joonist. </a:t>
            </a:r>
            <a:endParaRPr lang="et-EE" sz="1600" dirty="0"/>
          </a:p>
          <a:p>
            <a:pPr lvl="0">
              <a:spcBef>
                <a:spcPts val="1800"/>
              </a:spcBef>
            </a:pPr>
            <a:r>
              <a:rPr lang="et-EE" sz="1600" dirty="0"/>
              <a:t>Maakasutuse juhtostarve keskuse ala kaotati ära ja selle asemel lisati maakasutuse juhtostarve S-segahoonestusala ning selle alla lisandus 7 keskust</a:t>
            </a:r>
            <a:r>
              <a:rPr lang="et-EE" sz="1600" dirty="0" smtClean="0"/>
              <a:t>.</a:t>
            </a:r>
          </a:p>
          <a:p>
            <a:pPr>
              <a:spcBef>
                <a:spcPts val="1800"/>
              </a:spcBef>
            </a:pPr>
            <a:r>
              <a:rPr lang="et-EE" sz="1600" dirty="0"/>
              <a:t>Eraldiseisev maakasutuse juhtostarve B kaotati ära nüüd on B+T</a:t>
            </a:r>
          </a:p>
          <a:p>
            <a:pPr lvl="0">
              <a:spcBef>
                <a:spcPts val="1800"/>
              </a:spcBef>
            </a:pPr>
            <a:endParaRPr lang="et-EE" sz="1600" dirty="0"/>
          </a:p>
          <a:p>
            <a:pPr lvl="0"/>
            <a:endParaRPr lang="et-EE" sz="1600" dirty="0"/>
          </a:p>
        </p:txBody>
      </p:sp>
      <p:sp>
        <p:nvSpPr>
          <p:cNvPr id="2" name="Rectangle 1"/>
          <p:cNvSpPr/>
          <p:nvPr/>
        </p:nvSpPr>
        <p:spPr>
          <a:xfrm>
            <a:off x="7308304" y="332656"/>
            <a:ext cx="1902318" cy="369332"/>
          </a:xfrm>
          <a:prstGeom prst="rect">
            <a:avLst/>
          </a:prstGeom>
        </p:spPr>
        <p:txBody>
          <a:bodyPr wrap="square">
            <a:spAutoFit/>
          </a:bodyPr>
          <a:lstStyle/>
          <a:p>
            <a:r>
              <a:rPr lang="et-EE" dirty="0" smtClean="0"/>
              <a:t>Muudatused 3/9</a:t>
            </a:r>
            <a:endParaRPr lang="et-EE" dirty="0"/>
          </a:p>
        </p:txBody>
      </p:sp>
    </p:spTree>
    <p:extLst>
      <p:ext uri="{BB962C8B-B14F-4D97-AF65-F5344CB8AC3E}">
        <p14:creationId xmlns:p14="http://schemas.microsoft.com/office/powerpoint/2010/main" val="79456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9648"/>
            <a:ext cx="9144000" cy="6458704"/>
          </a:xfrm>
          <a:prstGeom prst="rect">
            <a:avLst/>
          </a:prstGeom>
        </p:spPr>
      </p:pic>
      <p:sp>
        <p:nvSpPr>
          <p:cNvPr id="3" name="Subtitle 2"/>
          <p:cNvSpPr>
            <a:spLocks noGrp="1"/>
          </p:cNvSpPr>
          <p:nvPr>
            <p:ph type="subTitle" idx="1"/>
          </p:nvPr>
        </p:nvSpPr>
        <p:spPr/>
        <p:txBody>
          <a:bodyPr/>
          <a:lstStyle/>
          <a:p>
            <a:endParaRPr lang="et-EE"/>
          </a:p>
        </p:txBody>
      </p:sp>
      <p:sp>
        <p:nvSpPr>
          <p:cNvPr id="8" name="Subtitle 2"/>
          <p:cNvSpPr txBox="1">
            <a:spLocks/>
          </p:cNvSpPr>
          <p:nvPr/>
        </p:nvSpPr>
        <p:spPr>
          <a:xfrm>
            <a:off x="179512" y="116632"/>
            <a:ext cx="3672408" cy="692696"/>
          </a:xfrm>
          <a:prstGeom prst="rect">
            <a:avLst/>
          </a:prstGeom>
        </p:spPr>
        <p:txBody>
          <a:bodyPr vert="horz" lIns="91440" tIns="45720" rIns="91440" bIns="45720" rtlCol="0">
            <a:normAutofit fontScale="925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t-EE" sz="2400" dirty="0" smtClean="0">
                <a:solidFill>
                  <a:schemeClr val="tx1"/>
                </a:solidFill>
                <a:effectLst>
                  <a:outerShdw blurRad="38100" dist="38100" dir="2700000" algn="tl">
                    <a:srgbClr val="000000">
                      <a:alpha val="43137"/>
                    </a:srgbClr>
                  </a:outerShdw>
                </a:effectLst>
              </a:rPr>
              <a:t>Varasem maakasutuse joonis</a:t>
            </a:r>
            <a:endParaRPr lang="et-EE" sz="24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2634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t-EE"/>
          </a:p>
        </p:txBody>
      </p:sp>
      <p:sp>
        <p:nvSpPr>
          <p:cNvPr id="3" name="Subtitle 2"/>
          <p:cNvSpPr>
            <a:spLocks noGrp="1"/>
          </p:cNvSpPr>
          <p:nvPr>
            <p:ph type="subTitle" idx="1"/>
          </p:nvPr>
        </p:nvSpPr>
        <p:spPr/>
        <p:txBody>
          <a:bodyPr/>
          <a:lstStyle/>
          <a:p>
            <a:endParaRPr lang="et-EE"/>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3842"/>
            <a:ext cx="9144000" cy="6470316"/>
          </a:xfrm>
          <a:prstGeom prst="rect">
            <a:avLst/>
          </a:prstGeom>
        </p:spPr>
      </p:pic>
      <p:sp>
        <p:nvSpPr>
          <p:cNvPr id="8" name="Subtitle 2"/>
          <p:cNvSpPr txBox="1">
            <a:spLocks/>
          </p:cNvSpPr>
          <p:nvPr/>
        </p:nvSpPr>
        <p:spPr>
          <a:xfrm>
            <a:off x="179512" y="116632"/>
            <a:ext cx="3240360" cy="6926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t-EE" sz="2400" dirty="0" smtClean="0">
                <a:solidFill>
                  <a:schemeClr val="tx1"/>
                </a:solidFill>
                <a:effectLst>
                  <a:outerShdw blurRad="38100" dist="38100" dir="2700000" algn="tl">
                    <a:srgbClr val="000000">
                      <a:alpha val="43137"/>
                    </a:srgbClr>
                  </a:outerShdw>
                </a:effectLst>
              </a:rPr>
              <a:t>Uus maakasutuse joonis</a:t>
            </a:r>
            <a:endParaRPr lang="et-EE" sz="24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6269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t-EE" dirty="0"/>
          </a:p>
        </p:txBody>
      </p:sp>
      <p:sp>
        <p:nvSpPr>
          <p:cNvPr id="3" name="Subtitle 2"/>
          <p:cNvSpPr>
            <a:spLocks noGrp="1"/>
          </p:cNvSpPr>
          <p:nvPr>
            <p:ph type="subTitle" idx="1"/>
          </p:nvPr>
        </p:nvSpPr>
        <p:spPr/>
        <p:txBody>
          <a:bodyPr/>
          <a:lstStyle/>
          <a:p>
            <a:endParaRPr lang="et-EE"/>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3842"/>
            <a:ext cx="9144000" cy="6470316"/>
          </a:xfrm>
          <a:prstGeom prst="rect">
            <a:avLst/>
          </a:prstGeom>
        </p:spPr>
      </p:pic>
      <p:sp>
        <p:nvSpPr>
          <p:cNvPr id="5" name="Subtitle 2"/>
          <p:cNvSpPr txBox="1">
            <a:spLocks/>
          </p:cNvSpPr>
          <p:nvPr/>
        </p:nvSpPr>
        <p:spPr>
          <a:xfrm>
            <a:off x="179512" y="116632"/>
            <a:ext cx="4824536" cy="6926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t-EE" sz="2400" dirty="0" smtClean="0">
                <a:solidFill>
                  <a:schemeClr val="tx1"/>
                </a:solidFill>
                <a:effectLst>
                  <a:outerShdw blurRad="38100" dist="38100" dir="2700000" algn="tl">
                    <a:srgbClr val="000000">
                      <a:alpha val="43137"/>
                    </a:srgbClr>
                  </a:outerShdw>
                </a:effectLst>
              </a:rPr>
              <a:t>Uus piirangute ja väätuste joonis</a:t>
            </a:r>
            <a:endParaRPr lang="et-EE" sz="24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22483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600200"/>
            <a:ext cx="8219256" cy="4493096"/>
          </a:xfrm>
        </p:spPr>
        <p:txBody>
          <a:bodyPr>
            <a:noAutofit/>
          </a:bodyPr>
          <a:lstStyle/>
          <a:p>
            <a:pPr lvl="0">
              <a:spcBef>
                <a:spcPts val="1800"/>
              </a:spcBef>
            </a:pPr>
            <a:r>
              <a:rPr lang="et-EE" sz="1600" dirty="0" smtClean="0"/>
              <a:t>Kergliiklusteed – korrigeeritud on kergliiklusteede kaarti.</a:t>
            </a:r>
            <a:endParaRPr lang="et-EE" sz="1600" dirty="0"/>
          </a:p>
          <a:p>
            <a:pPr lvl="0">
              <a:spcBef>
                <a:spcPts val="1800"/>
              </a:spcBef>
            </a:pPr>
            <a:r>
              <a:rPr lang="et-EE" sz="1600" dirty="0" smtClean="0"/>
              <a:t>Teed - mõnede </a:t>
            </a:r>
            <a:r>
              <a:rPr lang="et-EE" sz="1600" dirty="0"/>
              <a:t>perspektiivsete teede planeerimisest on loobutud. </a:t>
            </a:r>
            <a:r>
              <a:rPr lang="et-EE" sz="1600" dirty="0" smtClean="0"/>
              <a:t/>
            </a:r>
            <a:br>
              <a:rPr lang="et-EE" sz="1600" dirty="0" smtClean="0"/>
            </a:br>
            <a:r>
              <a:rPr lang="et-EE" sz="1600" dirty="0" smtClean="0"/>
              <a:t>Kadaka </a:t>
            </a:r>
            <a:r>
              <a:rPr lang="et-EE" sz="1600" dirty="0"/>
              <a:t>pst möödasõidu projekteerimisele on seatud mitmed eeltingimused nagu liikuvusuuringu koostamine uue tee vajaduse väljaselgitamiseks ning liiklustehniliste alternatiivide uuringu koostamine enne projekti koostamist. Samuti on lisatud tingimus, et uuringute koostamisel ja projekteerimisel on kohustuslik kaasata piirkonna elanikke (vähemalt ühe avaliku arutelu korraldamine ). </a:t>
            </a:r>
          </a:p>
          <a:p>
            <a:pPr lvl="0">
              <a:spcBef>
                <a:spcPts val="1800"/>
              </a:spcBef>
            </a:pPr>
            <a:r>
              <a:rPr lang="et-EE" sz="1600" dirty="0"/>
              <a:t>Ühistransport – </a:t>
            </a:r>
            <a:r>
              <a:rPr lang="et-EE" sz="1600" dirty="0" smtClean="0"/>
              <a:t>planeeritud on 3 uut rongipeatust (Järve keskus, Männiku ja Raku)</a:t>
            </a:r>
          </a:p>
          <a:p>
            <a:pPr lvl="0">
              <a:spcBef>
                <a:spcPts val="1800"/>
              </a:spcBef>
            </a:pPr>
            <a:r>
              <a:rPr lang="et-EE" sz="1600" dirty="0" smtClean="0"/>
              <a:t>P&amp;R parklad – kolm P&amp;R parklat on planeeritud (Pärnu </a:t>
            </a:r>
            <a:r>
              <a:rPr lang="et-EE" sz="1600" dirty="0"/>
              <a:t>mnt 463e lähiümbruses, Männiku tee 125a ja Järve keskuse </a:t>
            </a:r>
            <a:r>
              <a:rPr lang="et-EE" sz="1600" dirty="0" smtClean="0"/>
              <a:t>parkla). </a:t>
            </a:r>
            <a:endParaRPr lang="et-EE" sz="1600" dirty="0"/>
          </a:p>
          <a:p>
            <a:pPr lvl="0"/>
            <a:endParaRPr lang="et-EE" sz="1600" dirty="0"/>
          </a:p>
        </p:txBody>
      </p:sp>
      <p:sp>
        <p:nvSpPr>
          <p:cNvPr id="2" name="Rectangle 1"/>
          <p:cNvSpPr/>
          <p:nvPr/>
        </p:nvSpPr>
        <p:spPr>
          <a:xfrm>
            <a:off x="7308304" y="332656"/>
            <a:ext cx="1902318" cy="369332"/>
          </a:xfrm>
          <a:prstGeom prst="rect">
            <a:avLst/>
          </a:prstGeom>
        </p:spPr>
        <p:txBody>
          <a:bodyPr wrap="square">
            <a:spAutoFit/>
          </a:bodyPr>
          <a:lstStyle/>
          <a:p>
            <a:r>
              <a:rPr lang="et-EE" dirty="0" smtClean="0"/>
              <a:t>Muudatused 4/9</a:t>
            </a:r>
            <a:endParaRPr lang="et-EE" dirty="0"/>
          </a:p>
        </p:txBody>
      </p:sp>
    </p:spTree>
    <p:extLst>
      <p:ext uri="{BB962C8B-B14F-4D97-AF65-F5344CB8AC3E}">
        <p14:creationId xmlns:p14="http://schemas.microsoft.com/office/powerpoint/2010/main" val="416844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1165</TotalTime>
  <Words>583</Words>
  <Application>Microsoft Office PowerPoint</Application>
  <PresentationFormat>On-screen Show (4:3)</PresentationFormat>
  <Paragraphs>78</Paragraphs>
  <Slides>44</Slides>
  <Notes>0</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Tallinna Linnakantselei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Jaak-Adam Looveer</dc:creator>
  <cp:lastModifiedBy>Kärt Talimaa</cp:lastModifiedBy>
  <cp:revision>29</cp:revision>
  <dcterms:created xsi:type="dcterms:W3CDTF">2015-09-08T15:40:35Z</dcterms:created>
  <dcterms:modified xsi:type="dcterms:W3CDTF">2015-09-09T11:17:25Z</dcterms:modified>
</cp:coreProperties>
</file>